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DM Sans Semi Bold"/>
      <p:regular r:id="rId17"/>
    </p:embeddedFont>
    <p:embeddedFont>
      <p:font typeface="DM Sans Semi Bold"/>
      <p:regular r:id="rId18"/>
    </p:embeddedFont>
    <p:embeddedFont>
      <p:font typeface="DM Sans Semi Bold"/>
      <p:regular r:id="rId19"/>
    </p:embeddedFont>
    <p:embeddedFont>
      <p:font typeface="DM Sans Semi Bold"/>
      <p:regular r:id="rId20"/>
    </p:embeddedFont>
    <p:embeddedFont>
      <p:font typeface="Inter Medium"/>
      <p:regular r:id="rId21"/>
    </p:embeddedFont>
    <p:embeddedFont>
      <p:font typeface="Inter Medium"/>
      <p:regular r:id="rId22"/>
    </p:embeddedFont>
    <p:embeddedFont>
      <p:font typeface="Inter Medium"/>
      <p:regular r:id="rId23"/>
    </p:embeddedFont>
    <p:embeddedFont>
      <p:font typeface="Inter Medium"/>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hyperlink" Target="https://www.safemind.org" TargetMode="External"/><Relationship Id="rId3" Type="http://schemas.openxmlformats.org/officeDocument/2006/relationships/hyperlink" Target="https://www.facebook.com/safemind" TargetMode="External"/><Relationship Id="rId1" Type="http://schemas.openxmlformats.org/officeDocument/2006/relationships/image" Target="../media/image-10-1.png"/><Relationship Id="rId4" Type="http://schemas.openxmlformats.org/officeDocument/2006/relationships/slideLayout" Target="../slideLayouts/slideLayout11.xml"/><Relationship Id="rId5"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244084"/>
            <a:ext cx="7556421" cy="2934653"/>
          </a:xfrm>
          <a:prstGeom prst="rect">
            <a:avLst/>
          </a:prstGeom>
          <a:noFill/>
          <a:ln/>
        </p:spPr>
        <p:txBody>
          <a:bodyPr wrap="square" lIns="0" tIns="0" rIns="0" bIns="0" rtlCol="0" anchor="t"/>
          <a:lstStyle/>
          <a:p>
            <a:pPr indent="0" marL="0">
              <a:lnSpc>
                <a:spcPts val="7700"/>
              </a:lnSpc>
              <a:buNone/>
            </a:pPr>
            <a:r>
              <a:rPr lang="en-US" sz="6150" dirty="0">
                <a:solidFill>
                  <a:srgbClr val="030303"/>
                </a:solidFill>
                <a:latin typeface="DM Sans Semi Bold" pitchFamily="34" charset="0"/>
                <a:ea typeface="DM Sans Semi Bold" pitchFamily="34" charset="-122"/>
                <a:cs typeface="DM Sans Semi Bold" pitchFamily="34" charset="-120"/>
              </a:rPr>
              <a:t>Safe Mind: Empowering Mental Wellness</a:t>
            </a:r>
            <a:endParaRPr lang="en-US" sz="6150" dirty="0"/>
          </a:p>
        </p:txBody>
      </p:sp>
      <p:sp>
        <p:nvSpPr>
          <p:cNvPr id="4" name="Text 1"/>
          <p:cNvSpPr/>
          <p:nvPr/>
        </p:nvSpPr>
        <p:spPr>
          <a:xfrm>
            <a:off x="6280190" y="4518898"/>
            <a:ext cx="7556421" cy="1814513"/>
          </a:xfrm>
          <a:prstGeom prst="rect">
            <a:avLst/>
          </a:prstGeom>
          <a:noFill/>
          <a:ln/>
        </p:spPr>
        <p:txBody>
          <a:bodyPr wrap="square" lIns="0" tIns="0" rIns="0" bIns="0" rtlCol="0" anchor="t"/>
          <a:lstStyle/>
          <a:p>
            <a:pPr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Safe Mind is a mental health support platform providing free, accessible consultation services to communities impacted by social unrest. We are committed to bridging the gap in mental health resources and empowering individuals to overcome challenges with compassionate, personalized care.</a:t>
            </a:r>
            <a:endParaRPr lang="en-US" sz="1750" dirty="0"/>
          </a:p>
        </p:txBody>
      </p:sp>
      <p:sp>
        <p:nvSpPr>
          <p:cNvPr id="5" name="Shape 2"/>
          <p:cNvSpPr/>
          <p:nvPr/>
        </p:nvSpPr>
        <p:spPr>
          <a:xfrm>
            <a:off x="6280190" y="6605468"/>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287810" y="6613088"/>
            <a:ext cx="347663" cy="347663"/>
          </a:xfrm>
          <a:prstGeom prst="rect">
            <a:avLst/>
          </a:prstGeom>
        </p:spPr>
      </p:pic>
      <p:sp>
        <p:nvSpPr>
          <p:cNvPr id="7" name="Text 3"/>
          <p:cNvSpPr/>
          <p:nvPr/>
        </p:nvSpPr>
        <p:spPr>
          <a:xfrm>
            <a:off x="6756440" y="6588562"/>
            <a:ext cx="2338983" cy="396835"/>
          </a:xfrm>
          <a:prstGeom prst="rect">
            <a:avLst/>
          </a:prstGeom>
          <a:noFill/>
          <a:ln/>
        </p:spPr>
        <p:txBody>
          <a:bodyPr wrap="none" lIns="0" tIns="0" rIns="0" bIns="0" rtlCol="0" anchor="t"/>
          <a:lstStyle/>
          <a:p>
            <a:pPr algn="l" indent="0" marL="0">
              <a:lnSpc>
                <a:spcPts val="3100"/>
              </a:lnSpc>
              <a:buNone/>
            </a:pPr>
            <a:r>
              <a:rPr lang="en-US" sz="2200" b="1" dirty="0">
                <a:solidFill>
                  <a:srgbClr val="464646"/>
                </a:solidFill>
                <a:latin typeface="Inter Bold" pitchFamily="34" charset="0"/>
                <a:ea typeface="Inter Bold" pitchFamily="34" charset="-122"/>
                <a:cs typeface="Inter Bold" pitchFamily="34" charset="-120"/>
              </a:rPr>
              <a:t>by Gall Onyenobi</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169914"/>
            <a:ext cx="5670590" cy="708779"/>
          </a:xfrm>
          <a:prstGeom prst="rect">
            <a:avLst/>
          </a:prstGeom>
          <a:noFill/>
          <a:ln/>
        </p:spPr>
        <p:txBody>
          <a:bodyPr wrap="none" lIns="0" tIns="0" rIns="0" bIns="0" rtlCol="0" anchor="t"/>
          <a:lstStyle/>
          <a:p>
            <a:pPr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Get in Touch</a:t>
            </a:r>
            <a:endParaRPr lang="en-US" sz="4450" dirty="0"/>
          </a:p>
        </p:txBody>
      </p:sp>
      <p:sp>
        <p:nvSpPr>
          <p:cNvPr id="4" name="Shape 1"/>
          <p:cNvSpPr/>
          <p:nvPr/>
        </p:nvSpPr>
        <p:spPr>
          <a:xfrm>
            <a:off x="793790" y="3218855"/>
            <a:ext cx="3664863" cy="1306949"/>
          </a:xfrm>
          <a:prstGeom prst="roundRect">
            <a:avLst>
              <a:gd name="adj" fmla="val 2603"/>
            </a:avLst>
          </a:prstGeom>
          <a:solidFill>
            <a:srgbClr val="F2EEEE"/>
          </a:solidFill>
          <a:ln/>
        </p:spPr>
      </p:sp>
      <p:sp>
        <p:nvSpPr>
          <p:cNvPr id="5" name="Text 2"/>
          <p:cNvSpPr/>
          <p:nvPr/>
        </p:nvSpPr>
        <p:spPr>
          <a:xfrm>
            <a:off x="1020604" y="3445669"/>
            <a:ext cx="2835235" cy="354330"/>
          </a:xfrm>
          <a:prstGeom prst="rect">
            <a:avLst/>
          </a:prstGeom>
          <a:noFill/>
          <a:ln/>
        </p:spPr>
        <p:txBody>
          <a:bodyPr wrap="none" lIns="0" tIns="0" rIns="0" bIns="0" rtlCol="0" anchor="t"/>
          <a:lstStyle/>
          <a:p>
            <a:pPr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Email</a:t>
            </a:r>
            <a:endParaRPr lang="en-US" sz="2200" dirty="0"/>
          </a:p>
        </p:txBody>
      </p:sp>
      <p:sp>
        <p:nvSpPr>
          <p:cNvPr id="6" name="Text 3"/>
          <p:cNvSpPr/>
          <p:nvPr/>
        </p:nvSpPr>
        <p:spPr>
          <a:xfrm>
            <a:off x="1020604" y="3936087"/>
            <a:ext cx="3211235" cy="362903"/>
          </a:xfrm>
          <a:prstGeom prst="rect">
            <a:avLst/>
          </a:prstGeom>
          <a:noFill/>
          <a:ln/>
        </p:spPr>
        <p:txBody>
          <a:bodyPr wrap="none" lIns="0" tIns="0" rIns="0" bIns="0" rtlCol="0" anchor="t"/>
          <a:lstStyle/>
          <a:p>
            <a:pPr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info@safemind.org</a:t>
            </a:r>
            <a:endParaRPr lang="en-US" sz="1750" dirty="0"/>
          </a:p>
        </p:txBody>
      </p:sp>
      <p:sp>
        <p:nvSpPr>
          <p:cNvPr id="7" name="Shape 4"/>
          <p:cNvSpPr/>
          <p:nvPr/>
        </p:nvSpPr>
        <p:spPr>
          <a:xfrm>
            <a:off x="4685467" y="3218855"/>
            <a:ext cx="3664863" cy="1306949"/>
          </a:xfrm>
          <a:prstGeom prst="roundRect">
            <a:avLst>
              <a:gd name="adj" fmla="val 2603"/>
            </a:avLst>
          </a:prstGeom>
          <a:solidFill>
            <a:srgbClr val="F2EEEE"/>
          </a:solidFill>
          <a:ln/>
        </p:spPr>
      </p:sp>
      <p:sp>
        <p:nvSpPr>
          <p:cNvPr id="8" name="Text 5"/>
          <p:cNvSpPr/>
          <p:nvPr/>
        </p:nvSpPr>
        <p:spPr>
          <a:xfrm>
            <a:off x="4912281" y="3445669"/>
            <a:ext cx="2835235" cy="354330"/>
          </a:xfrm>
          <a:prstGeom prst="rect">
            <a:avLst/>
          </a:prstGeom>
          <a:noFill/>
          <a:ln/>
        </p:spPr>
        <p:txBody>
          <a:bodyPr wrap="none" lIns="0" tIns="0" rIns="0" bIns="0" rtlCol="0" anchor="t"/>
          <a:lstStyle/>
          <a:p>
            <a:pPr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Phone</a:t>
            </a:r>
            <a:endParaRPr lang="en-US" sz="2200" dirty="0"/>
          </a:p>
        </p:txBody>
      </p:sp>
      <p:sp>
        <p:nvSpPr>
          <p:cNvPr id="9" name="Text 6"/>
          <p:cNvSpPr/>
          <p:nvPr/>
        </p:nvSpPr>
        <p:spPr>
          <a:xfrm>
            <a:off x="4912281" y="3936087"/>
            <a:ext cx="3211235" cy="362903"/>
          </a:xfrm>
          <a:prstGeom prst="rect">
            <a:avLst/>
          </a:prstGeom>
          <a:noFill/>
          <a:ln/>
        </p:spPr>
        <p:txBody>
          <a:bodyPr wrap="none" lIns="0" tIns="0" rIns="0" bIns="0" rtlCol="0" anchor="t"/>
          <a:lstStyle/>
          <a:p>
            <a:pPr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1-800-SAFEMIND</a:t>
            </a:r>
            <a:endParaRPr lang="en-US" sz="1750" dirty="0"/>
          </a:p>
        </p:txBody>
      </p:sp>
      <p:sp>
        <p:nvSpPr>
          <p:cNvPr id="10" name="Shape 7"/>
          <p:cNvSpPr/>
          <p:nvPr/>
        </p:nvSpPr>
        <p:spPr>
          <a:xfrm>
            <a:off x="793790" y="4752618"/>
            <a:ext cx="3664863" cy="1306949"/>
          </a:xfrm>
          <a:prstGeom prst="roundRect">
            <a:avLst>
              <a:gd name="adj" fmla="val 2603"/>
            </a:avLst>
          </a:prstGeom>
          <a:solidFill>
            <a:srgbClr val="F2EEEE"/>
          </a:solidFill>
          <a:ln/>
        </p:spPr>
      </p:sp>
      <p:sp>
        <p:nvSpPr>
          <p:cNvPr id="11" name="Text 8"/>
          <p:cNvSpPr/>
          <p:nvPr/>
        </p:nvSpPr>
        <p:spPr>
          <a:xfrm>
            <a:off x="1020604" y="4979432"/>
            <a:ext cx="2835235" cy="354330"/>
          </a:xfrm>
          <a:prstGeom prst="rect">
            <a:avLst/>
          </a:prstGeom>
          <a:noFill/>
          <a:ln/>
        </p:spPr>
        <p:txBody>
          <a:bodyPr wrap="none" lIns="0" tIns="0" rIns="0" bIns="0" rtlCol="0" anchor="t"/>
          <a:lstStyle/>
          <a:p>
            <a:pPr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Website</a:t>
            </a:r>
            <a:endParaRPr lang="en-US" sz="2200" dirty="0"/>
          </a:p>
        </p:txBody>
      </p:sp>
      <p:sp>
        <p:nvSpPr>
          <p:cNvPr id="12" name="Text 9"/>
          <p:cNvSpPr/>
          <p:nvPr/>
        </p:nvSpPr>
        <p:spPr>
          <a:xfrm>
            <a:off x="1020604" y="5469850"/>
            <a:ext cx="3211235" cy="362903"/>
          </a:xfrm>
          <a:prstGeom prst="rect">
            <a:avLst/>
          </a:prstGeom>
          <a:noFill/>
          <a:ln/>
        </p:spPr>
        <p:txBody>
          <a:bodyPr wrap="none" lIns="0" tIns="0" rIns="0" bIns="0" rtlCol="0" anchor="t"/>
          <a:lstStyle/>
          <a:p>
            <a:pPr indent="0" marL="0">
              <a:lnSpc>
                <a:spcPts val="2850"/>
              </a:lnSpc>
              <a:buNone/>
            </a:pPr>
            <a:r>
              <a:rPr lang="en-US" sz="1750" u="sng" dirty="0">
                <a:solidFill>
                  <a:srgbClr val="1C9770"/>
                </a:solidFill>
                <a:latin typeface="Inter Medium" pitchFamily="34" charset="0"/>
                <a:ea typeface="Inter Medium" pitchFamily="34" charset="-122"/>
                <a:cs typeface="Inter Medium" pitchFamily="34" charset="-120"/>
                <a:hlinkClick r:id="rId2" invalidUrl="" action="" tgtFrame="" tooltip="" history="1" highlightClick="0" endSnd="0">
                  <a:extLst>
                    <a:ext uri="{A12FA001-AC4F-418D-AE19-62706E023703}">
                      <ahyp:hlinkClr xmlns:ahyp="http://schemas.microsoft.com/office/drawing/2018/hyperlinkcolor" val="tx"/>
                    </a:ext>
                  </a:extLst>
                </a:hlinkClick>
              </a:rPr>
              <a:t>www.safemind.org</a:t>
            </a:r>
            <a:endParaRPr lang="en-US" sz="1750" dirty="0"/>
          </a:p>
        </p:txBody>
      </p:sp>
      <p:sp>
        <p:nvSpPr>
          <p:cNvPr id="13" name="Shape 10"/>
          <p:cNvSpPr/>
          <p:nvPr/>
        </p:nvSpPr>
        <p:spPr>
          <a:xfrm>
            <a:off x="4685467" y="4752618"/>
            <a:ext cx="3664863" cy="1306949"/>
          </a:xfrm>
          <a:prstGeom prst="roundRect">
            <a:avLst>
              <a:gd name="adj" fmla="val 2603"/>
            </a:avLst>
          </a:prstGeom>
          <a:solidFill>
            <a:srgbClr val="F2EEEE"/>
          </a:solidFill>
          <a:ln/>
        </p:spPr>
      </p:sp>
      <p:sp>
        <p:nvSpPr>
          <p:cNvPr id="14" name="Text 11"/>
          <p:cNvSpPr/>
          <p:nvPr/>
        </p:nvSpPr>
        <p:spPr>
          <a:xfrm>
            <a:off x="4912281" y="4979432"/>
            <a:ext cx="2835235" cy="354330"/>
          </a:xfrm>
          <a:prstGeom prst="rect">
            <a:avLst/>
          </a:prstGeom>
          <a:noFill/>
          <a:ln/>
        </p:spPr>
        <p:txBody>
          <a:bodyPr wrap="none" lIns="0" tIns="0" rIns="0" bIns="0" rtlCol="0" anchor="t"/>
          <a:lstStyle/>
          <a:p>
            <a:pPr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Social Media</a:t>
            </a:r>
            <a:endParaRPr lang="en-US" sz="2200" dirty="0"/>
          </a:p>
        </p:txBody>
      </p:sp>
      <p:sp>
        <p:nvSpPr>
          <p:cNvPr id="15" name="Text 12"/>
          <p:cNvSpPr/>
          <p:nvPr/>
        </p:nvSpPr>
        <p:spPr>
          <a:xfrm>
            <a:off x="4912281" y="5469850"/>
            <a:ext cx="3211235" cy="362903"/>
          </a:xfrm>
          <a:prstGeom prst="rect">
            <a:avLst/>
          </a:prstGeom>
          <a:noFill/>
          <a:ln/>
        </p:spPr>
        <p:txBody>
          <a:bodyPr wrap="none" lIns="0" tIns="0" rIns="0" bIns="0" rtlCol="0" anchor="t"/>
          <a:lstStyle/>
          <a:p>
            <a:pPr indent="0" marL="0">
              <a:lnSpc>
                <a:spcPts val="2850"/>
              </a:lnSpc>
              <a:buNone/>
            </a:pPr>
            <a:r>
              <a:rPr lang="en-US" sz="1750" u="sng" dirty="0">
                <a:solidFill>
                  <a:srgbClr val="1C9770"/>
                </a:solidFill>
                <a:latin typeface="Inter Medium" pitchFamily="34" charset="0"/>
                <a:ea typeface="Inter Medium" pitchFamily="34" charset="-122"/>
                <a:cs typeface="Inter Medium" pitchFamily="34" charset="-120"/>
                <a:hlinkClick r:id="rId3" invalidUrl="" action="" tgtFrame="" tooltip="" history="1" highlightClick="0" endSnd="0">
                  <a:extLst>
                    <a:ext uri="{A12FA001-AC4F-418D-AE19-62706E023703}">
                      <ahyp:hlinkClr xmlns:ahyp="http://schemas.microsoft.com/office/drawing/2018/hyperlinkcolor" val="tx"/>
                    </a:ext>
                  </a:extLst>
                </a:hlinkClick>
              </a:rPr>
              <a:t>Facebook</a:t>
            </a:r>
            <a:pPr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 | </a:t>
            </a:r>
            <a:pPr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Instagram</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539960"/>
            <a:ext cx="11509058" cy="708779"/>
          </a:xfrm>
          <a:prstGeom prst="rect">
            <a:avLst/>
          </a:prstGeom>
          <a:noFill/>
          <a:ln/>
        </p:spPr>
        <p:txBody>
          <a:bodyPr wrap="none" lIns="0" tIns="0" rIns="0" bIns="0" rtlCol="0" anchor="t"/>
          <a:lstStyle/>
          <a:p>
            <a:pPr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Bridging the Gap in Mental Health Support</a:t>
            </a:r>
            <a:endParaRPr lang="en-US" sz="445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indent="0" marL="0">
              <a:lnSpc>
                <a:spcPts val="2750"/>
              </a:lnSpc>
              <a:buNone/>
            </a:pPr>
            <a:r>
              <a:rPr lang="en-US" sz="2200" dirty="0">
                <a:solidFill>
                  <a:srgbClr val="030303"/>
                </a:solidFill>
                <a:latin typeface="DM Sans Semi Bold" pitchFamily="34" charset="0"/>
                <a:ea typeface="DM Sans Semi Bold" pitchFamily="34" charset="-122"/>
                <a:cs typeface="DM Sans Semi Bold" pitchFamily="34" charset="-120"/>
              </a:rPr>
              <a:t>Accessibility</a:t>
            </a:r>
            <a:endParaRPr lang="en-US" sz="2200" dirty="0"/>
          </a:p>
        </p:txBody>
      </p:sp>
      <p:sp>
        <p:nvSpPr>
          <p:cNvPr id="4" name="Text 2"/>
          <p:cNvSpPr/>
          <p:nvPr/>
        </p:nvSpPr>
        <p:spPr>
          <a:xfrm>
            <a:off x="793790" y="4396859"/>
            <a:ext cx="3978116" cy="725805"/>
          </a:xfrm>
          <a:prstGeom prst="rect">
            <a:avLst/>
          </a:prstGeom>
          <a:noFill/>
          <a:ln/>
        </p:spPr>
        <p:txBody>
          <a:bodyPr wrap="square" lIns="0" tIns="0" rIns="0" bIns="0" rtlCol="0" anchor="t"/>
          <a:lstStyle/>
          <a:p>
            <a:pPr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Free, online consultations to reach underserved communities.</a:t>
            </a:r>
            <a:endParaRPr lang="en-US" sz="1750" dirty="0"/>
          </a:p>
        </p:txBody>
      </p:sp>
      <p:sp>
        <p:nvSpPr>
          <p:cNvPr id="5" name="Text 3"/>
          <p:cNvSpPr/>
          <p:nvPr/>
        </p:nvSpPr>
        <p:spPr>
          <a:xfrm>
            <a:off x="5332928" y="3815715"/>
            <a:ext cx="2835235" cy="354330"/>
          </a:xfrm>
          <a:prstGeom prst="rect">
            <a:avLst/>
          </a:prstGeom>
          <a:noFill/>
          <a:ln/>
        </p:spPr>
        <p:txBody>
          <a:bodyPr wrap="none" lIns="0" tIns="0" rIns="0" bIns="0" rtlCol="0" anchor="t"/>
          <a:lstStyle/>
          <a:p>
            <a:pPr indent="0" marL="0">
              <a:lnSpc>
                <a:spcPts val="2750"/>
              </a:lnSpc>
              <a:buNone/>
            </a:pPr>
            <a:r>
              <a:rPr lang="en-US" sz="2200" dirty="0">
                <a:solidFill>
                  <a:srgbClr val="030303"/>
                </a:solidFill>
                <a:latin typeface="DM Sans Semi Bold" pitchFamily="34" charset="0"/>
                <a:ea typeface="DM Sans Semi Bold" pitchFamily="34" charset="-122"/>
                <a:cs typeface="DM Sans Semi Bold" pitchFamily="34" charset="-120"/>
              </a:rPr>
              <a:t>Personalization</a:t>
            </a:r>
            <a:endParaRPr lang="en-US" sz="2200" dirty="0"/>
          </a:p>
        </p:txBody>
      </p:sp>
      <p:sp>
        <p:nvSpPr>
          <p:cNvPr id="6" name="Text 4"/>
          <p:cNvSpPr/>
          <p:nvPr/>
        </p:nvSpPr>
        <p:spPr>
          <a:xfrm>
            <a:off x="5332928" y="4396859"/>
            <a:ext cx="3978116" cy="725805"/>
          </a:xfrm>
          <a:prstGeom prst="rect">
            <a:avLst/>
          </a:prstGeom>
          <a:noFill/>
          <a:ln/>
        </p:spPr>
        <p:txBody>
          <a:bodyPr wrap="square" lIns="0" tIns="0" rIns="0" bIns="0" rtlCol="0" anchor="t"/>
          <a:lstStyle/>
          <a:p>
            <a:pPr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Tailored support plans addressing individual needs and challenges.</a:t>
            </a:r>
            <a:endParaRPr lang="en-US" sz="1750" dirty="0"/>
          </a:p>
        </p:txBody>
      </p:sp>
      <p:sp>
        <p:nvSpPr>
          <p:cNvPr id="7" name="Text 5"/>
          <p:cNvSpPr/>
          <p:nvPr/>
        </p:nvSpPr>
        <p:spPr>
          <a:xfrm>
            <a:off x="9872067" y="3815715"/>
            <a:ext cx="2835235" cy="354330"/>
          </a:xfrm>
          <a:prstGeom prst="rect">
            <a:avLst/>
          </a:prstGeom>
          <a:noFill/>
          <a:ln/>
        </p:spPr>
        <p:txBody>
          <a:bodyPr wrap="none" lIns="0" tIns="0" rIns="0" bIns="0" rtlCol="0" anchor="t"/>
          <a:lstStyle/>
          <a:p>
            <a:pPr indent="0" marL="0">
              <a:lnSpc>
                <a:spcPts val="2750"/>
              </a:lnSpc>
              <a:buNone/>
            </a:pPr>
            <a:r>
              <a:rPr lang="en-US" sz="2200" dirty="0">
                <a:solidFill>
                  <a:srgbClr val="030303"/>
                </a:solidFill>
                <a:latin typeface="DM Sans Semi Bold" pitchFamily="34" charset="0"/>
                <a:ea typeface="DM Sans Semi Bold" pitchFamily="34" charset="-122"/>
                <a:cs typeface="DM Sans Semi Bold" pitchFamily="34" charset="-120"/>
              </a:rPr>
              <a:t>Compassion</a:t>
            </a:r>
            <a:endParaRPr lang="en-US" sz="2200" dirty="0"/>
          </a:p>
        </p:txBody>
      </p:sp>
      <p:sp>
        <p:nvSpPr>
          <p:cNvPr id="8" name="Text 6"/>
          <p:cNvSpPr/>
          <p:nvPr/>
        </p:nvSpPr>
        <p:spPr>
          <a:xfrm>
            <a:off x="9872067" y="4396859"/>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A network of trusted mental health professionals committed to empathetic care.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909298"/>
            <a:ext cx="12987218" cy="708779"/>
          </a:xfrm>
          <a:prstGeom prst="rect">
            <a:avLst/>
          </a:prstGeom>
          <a:noFill/>
          <a:ln/>
        </p:spPr>
        <p:txBody>
          <a:bodyPr wrap="none" lIns="0" tIns="0" rIns="0" bIns="0" rtlCol="0" anchor="t"/>
          <a:lstStyle/>
          <a:p>
            <a:pPr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Our Mission: Providing Free, Accessible Support</a:t>
            </a:r>
            <a:endParaRPr lang="en-US" sz="4450" dirty="0"/>
          </a:p>
        </p:txBody>
      </p:sp>
      <p:sp>
        <p:nvSpPr>
          <p:cNvPr id="4" name="Shape 1"/>
          <p:cNvSpPr/>
          <p:nvPr/>
        </p:nvSpPr>
        <p:spPr>
          <a:xfrm>
            <a:off x="793790" y="5213390"/>
            <a:ext cx="510302" cy="510302"/>
          </a:xfrm>
          <a:prstGeom prst="roundRect">
            <a:avLst>
              <a:gd name="adj" fmla="val 6667"/>
            </a:avLst>
          </a:prstGeom>
          <a:solidFill>
            <a:srgbClr val="F2EEEE"/>
          </a:solidFill>
          <a:ln/>
        </p:spPr>
      </p:sp>
      <p:sp>
        <p:nvSpPr>
          <p:cNvPr id="5" name="Text 2"/>
          <p:cNvSpPr/>
          <p:nvPr/>
        </p:nvSpPr>
        <p:spPr>
          <a:xfrm>
            <a:off x="989648" y="5298400"/>
            <a:ext cx="118467" cy="340281"/>
          </a:xfrm>
          <a:prstGeom prst="rect">
            <a:avLst/>
          </a:prstGeom>
          <a:noFill/>
          <a:ln/>
        </p:spPr>
        <p:txBody>
          <a:bodyPr wrap="none" lIns="0" tIns="0" rIns="0" bIns="0" rtlCol="0" anchor="t"/>
          <a:lstStyle/>
          <a:p>
            <a:pPr algn="ctr" indent="0" marL="0">
              <a:lnSpc>
                <a:spcPts val="2650"/>
              </a:lnSpc>
              <a:buNone/>
            </a:pPr>
            <a:r>
              <a:rPr lang="en-US" sz="2650" dirty="0">
                <a:solidFill>
                  <a:srgbClr val="464646"/>
                </a:solidFill>
                <a:latin typeface="DM Sans Semi Bold" pitchFamily="34" charset="0"/>
                <a:ea typeface="DM Sans Semi Bold" pitchFamily="34" charset="-122"/>
                <a:cs typeface="DM Sans Semi Bold" pitchFamily="34" charset="-120"/>
              </a:rPr>
              <a:t>1</a:t>
            </a:r>
            <a:endParaRPr lang="en-US" sz="2650" dirty="0"/>
          </a:p>
        </p:txBody>
      </p:sp>
      <p:sp>
        <p:nvSpPr>
          <p:cNvPr id="6" name="Text 3"/>
          <p:cNvSpPr/>
          <p:nvPr/>
        </p:nvSpPr>
        <p:spPr>
          <a:xfrm>
            <a:off x="1530906" y="5213390"/>
            <a:ext cx="2835235" cy="354330"/>
          </a:xfrm>
          <a:prstGeom prst="rect">
            <a:avLst/>
          </a:prstGeom>
          <a:noFill/>
          <a:ln/>
        </p:spPr>
        <p:txBody>
          <a:bodyPr wrap="none" lIns="0" tIns="0" rIns="0" bIns="0" rtlCol="0" anchor="t"/>
          <a:lstStyle/>
          <a:p>
            <a:pPr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Eliminate Barriers</a:t>
            </a:r>
            <a:endParaRPr lang="en-US" sz="2200" dirty="0"/>
          </a:p>
        </p:txBody>
      </p:sp>
      <p:sp>
        <p:nvSpPr>
          <p:cNvPr id="7" name="Text 4"/>
          <p:cNvSpPr/>
          <p:nvPr/>
        </p:nvSpPr>
        <p:spPr>
          <a:xfrm>
            <a:off x="1530906" y="5703808"/>
            <a:ext cx="3459242" cy="1451610"/>
          </a:xfrm>
          <a:prstGeom prst="rect">
            <a:avLst/>
          </a:prstGeom>
          <a:noFill/>
          <a:ln/>
        </p:spPr>
        <p:txBody>
          <a:bodyPr wrap="square" lIns="0" tIns="0" rIns="0" bIns="0" rtlCol="0" anchor="t"/>
          <a:lstStyle/>
          <a:p>
            <a:pPr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Remove financial, geographical, and stigma-related obstacles to mental healthcare.</a:t>
            </a:r>
            <a:endParaRPr lang="en-US" sz="1750" dirty="0"/>
          </a:p>
        </p:txBody>
      </p:sp>
      <p:sp>
        <p:nvSpPr>
          <p:cNvPr id="8" name="Shape 5"/>
          <p:cNvSpPr/>
          <p:nvPr/>
        </p:nvSpPr>
        <p:spPr>
          <a:xfrm>
            <a:off x="5216962" y="5213390"/>
            <a:ext cx="510302" cy="510302"/>
          </a:xfrm>
          <a:prstGeom prst="roundRect">
            <a:avLst>
              <a:gd name="adj" fmla="val 6667"/>
            </a:avLst>
          </a:prstGeom>
          <a:solidFill>
            <a:srgbClr val="F2EEEE"/>
          </a:solidFill>
          <a:ln/>
        </p:spPr>
      </p:sp>
      <p:sp>
        <p:nvSpPr>
          <p:cNvPr id="9" name="Text 6"/>
          <p:cNvSpPr/>
          <p:nvPr/>
        </p:nvSpPr>
        <p:spPr>
          <a:xfrm>
            <a:off x="5373886" y="5298400"/>
            <a:ext cx="196334" cy="340281"/>
          </a:xfrm>
          <a:prstGeom prst="rect">
            <a:avLst/>
          </a:prstGeom>
          <a:noFill/>
          <a:ln/>
        </p:spPr>
        <p:txBody>
          <a:bodyPr wrap="none" lIns="0" tIns="0" rIns="0" bIns="0" rtlCol="0" anchor="t"/>
          <a:lstStyle/>
          <a:p>
            <a:pPr algn="ctr" indent="0" marL="0">
              <a:lnSpc>
                <a:spcPts val="2650"/>
              </a:lnSpc>
              <a:buNone/>
            </a:pPr>
            <a:r>
              <a:rPr lang="en-US" sz="2650" dirty="0">
                <a:solidFill>
                  <a:srgbClr val="464646"/>
                </a:solidFill>
                <a:latin typeface="DM Sans Semi Bold" pitchFamily="34" charset="0"/>
                <a:ea typeface="DM Sans Semi Bold" pitchFamily="34" charset="-122"/>
                <a:cs typeface="DM Sans Semi Bold" pitchFamily="34" charset="-120"/>
              </a:rPr>
              <a:t>2</a:t>
            </a:r>
            <a:endParaRPr lang="en-US" sz="2650" dirty="0"/>
          </a:p>
        </p:txBody>
      </p:sp>
      <p:sp>
        <p:nvSpPr>
          <p:cNvPr id="10" name="Text 7"/>
          <p:cNvSpPr/>
          <p:nvPr/>
        </p:nvSpPr>
        <p:spPr>
          <a:xfrm>
            <a:off x="5954078" y="5213390"/>
            <a:ext cx="3178373" cy="354330"/>
          </a:xfrm>
          <a:prstGeom prst="rect">
            <a:avLst/>
          </a:prstGeom>
          <a:noFill/>
          <a:ln/>
        </p:spPr>
        <p:txBody>
          <a:bodyPr wrap="none" lIns="0" tIns="0" rIns="0" bIns="0" rtlCol="0" anchor="t"/>
          <a:lstStyle/>
          <a:p>
            <a:pPr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Empower Communities</a:t>
            </a:r>
            <a:endParaRPr lang="en-US" sz="2200" dirty="0"/>
          </a:p>
        </p:txBody>
      </p:sp>
      <p:sp>
        <p:nvSpPr>
          <p:cNvPr id="11" name="Text 8"/>
          <p:cNvSpPr/>
          <p:nvPr/>
        </p:nvSpPr>
        <p:spPr>
          <a:xfrm>
            <a:off x="5954078" y="5703808"/>
            <a:ext cx="3459242" cy="1088708"/>
          </a:xfrm>
          <a:prstGeom prst="rect">
            <a:avLst/>
          </a:prstGeom>
          <a:noFill/>
          <a:ln/>
        </p:spPr>
        <p:txBody>
          <a:bodyPr wrap="square" lIns="0" tIns="0" rIns="0" bIns="0" rtlCol="0" anchor="t"/>
          <a:lstStyle/>
          <a:p>
            <a:pPr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Equip individuals with the tools and resources to improve their mental well-being.</a:t>
            </a:r>
            <a:endParaRPr lang="en-US" sz="1750" dirty="0"/>
          </a:p>
        </p:txBody>
      </p:sp>
      <p:sp>
        <p:nvSpPr>
          <p:cNvPr id="12" name="Shape 9"/>
          <p:cNvSpPr/>
          <p:nvPr/>
        </p:nvSpPr>
        <p:spPr>
          <a:xfrm>
            <a:off x="9640133" y="5213390"/>
            <a:ext cx="510302" cy="510302"/>
          </a:xfrm>
          <a:prstGeom prst="roundRect">
            <a:avLst>
              <a:gd name="adj" fmla="val 6667"/>
            </a:avLst>
          </a:prstGeom>
          <a:solidFill>
            <a:srgbClr val="F2EEEE"/>
          </a:solidFill>
          <a:ln/>
        </p:spPr>
      </p:sp>
      <p:sp>
        <p:nvSpPr>
          <p:cNvPr id="13" name="Text 10"/>
          <p:cNvSpPr/>
          <p:nvPr/>
        </p:nvSpPr>
        <p:spPr>
          <a:xfrm>
            <a:off x="9793367" y="5298400"/>
            <a:ext cx="203835" cy="340281"/>
          </a:xfrm>
          <a:prstGeom prst="rect">
            <a:avLst/>
          </a:prstGeom>
          <a:noFill/>
          <a:ln/>
        </p:spPr>
        <p:txBody>
          <a:bodyPr wrap="none" lIns="0" tIns="0" rIns="0" bIns="0" rtlCol="0" anchor="t"/>
          <a:lstStyle/>
          <a:p>
            <a:pPr algn="ctr" indent="0" marL="0">
              <a:lnSpc>
                <a:spcPts val="2650"/>
              </a:lnSpc>
              <a:buNone/>
            </a:pPr>
            <a:r>
              <a:rPr lang="en-US" sz="2650" dirty="0">
                <a:solidFill>
                  <a:srgbClr val="464646"/>
                </a:solidFill>
                <a:latin typeface="DM Sans Semi Bold" pitchFamily="34" charset="0"/>
                <a:ea typeface="DM Sans Semi Bold" pitchFamily="34" charset="-122"/>
                <a:cs typeface="DM Sans Semi Bold" pitchFamily="34" charset="-120"/>
              </a:rPr>
              <a:t>3</a:t>
            </a:r>
            <a:endParaRPr lang="en-US" sz="2650" dirty="0"/>
          </a:p>
        </p:txBody>
      </p:sp>
      <p:sp>
        <p:nvSpPr>
          <p:cNvPr id="14" name="Text 11"/>
          <p:cNvSpPr/>
          <p:nvPr/>
        </p:nvSpPr>
        <p:spPr>
          <a:xfrm>
            <a:off x="10377249" y="5213390"/>
            <a:ext cx="2835235" cy="354330"/>
          </a:xfrm>
          <a:prstGeom prst="rect">
            <a:avLst/>
          </a:prstGeom>
          <a:noFill/>
          <a:ln/>
        </p:spPr>
        <p:txBody>
          <a:bodyPr wrap="none" lIns="0" tIns="0" rIns="0" bIns="0" rtlCol="0" anchor="t"/>
          <a:lstStyle/>
          <a:p>
            <a:pPr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Foster Healing</a:t>
            </a:r>
            <a:endParaRPr lang="en-US" sz="2200" dirty="0"/>
          </a:p>
        </p:txBody>
      </p:sp>
      <p:sp>
        <p:nvSpPr>
          <p:cNvPr id="15" name="Text 12"/>
          <p:cNvSpPr/>
          <p:nvPr/>
        </p:nvSpPr>
        <p:spPr>
          <a:xfrm>
            <a:off x="10377249" y="5703808"/>
            <a:ext cx="3459242" cy="1451610"/>
          </a:xfrm>
          <a:prstGeom prst="rect">
            <a:avLst/>
          </a:prstGeom>
          <a:noFill/>
          <a:ln/>
        </p:spPr>
        <p:txBody>
          <a:bodyPr wrap="square" lIns="0" tIns="0" rIns="0" bIns="0" rtlCol="0" anchor="t"/>
          <a:lstStyle/>
          <a:p>
            <a:pPr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Facilitate a supportive, nurturing environment for personal growth and transformation.</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089779"/>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Challenges Faced by Impacted Communities</a:t>
            </a:r>
            <a:endParaRPr lang="en-US" sz="4450" dirty="0"/>
          </a:p>
        </p:txBody>
      </p:sp>
      <p:sp>
        <p:nvSpPr>
          <p:cNvPr id="4" name="Shape 1"/>
          <p:cNvSpPr/>
          <p:nvPr/>
        </p:nvSpPr>
        <p:spPr>
          <a:xfrm>
            <a:off x="6280190" y="2847499"/>
            <a:ext cx="3664863" cy="2032754"/>
          </a:xfrm>
          <a:prstGeom prst="roundRect">
            <a:avLst>
              <a:gd name="adj" fmla="val 1674"/>
            </a:avLst>
          </a:prstGeom>
          <a:solidFill>
            <a:srgbClr val="F2EEEE"/>
          </a:solidFill>
          <a:ln/>
        </p:spPr>
      </p:sp>
      <p:sp>
        <p:nvSpPr>
          <p:cNvPr id="5" name="Text 2"/>
          <p:cNvSpPr/>
          <p:nvPr/>
        </p:nvSpPr>
        <p:spPr>
          <a:xfrm>
            <a:off x="6507004" y="3074313"/>
            <a:ext cx="2835235" cy="354330"/>
          </a:xfrm>
          <a:prstGeom prst="rect">
            <a:avLst/>
          </a:prstGeom>
          <a:noFill/>
          <a:ln/>
        </p:spPr>
        <p:txBody>
          <a:bodyPr wrap="none" lIns="0" tIns="0" rIns="0" bIns="0" rtlCol="0" anchor="t"/>
          <a:lstStyle/>
          <a:p>
            <a:pPr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Financial Strain</a:t>
            </a:r>
            <a:endParaRPr lang="en-US" sz="2200" dirty="0"/>
          </a:p>
        </p:txBody>
      </p:sp>
      <p:sp>
        <p:nvSpPr>
          <p:cNvPr id="6" name="Text 3"/>
          <p:cNvSpPr/>
          <p:nvPr/>
        </p:nvSpPr>
        <p:spPr>
          <a:xfrm>
            <a:off x="6507004" y="3564731"/>
            <a:ext cx="3211235" cy="725805"/>
          </a:xfrm>
          <a:prstGeom prst="rect">
            <a:avLst/>
          </a:prstGeom>
          <a:noFill/>
          <a:ln/>
        </p:spPr>
        <p:txBody>
          <a:bodyPr wrap="square" lIns="0" tIns="0" rIns="0" bIns="0" rtlCol="0" anchor="t"/>
          <a:lstStyle/>
          <a:p>
            <a:pPr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Limited access to affordable mental health services.</a:t>
            </a:r>
            <a:endParaRPr lang="en-US" sz="1750" dirty="0"/>
          </a:p>
        </p:txBody>
      </p:sp>
      <p:sp>
        <p:nvSpPr>
          <p:cNvPr id="7" name="Shape 4"/>
          <p:cNvSpPr/>
          <p:nvPr/>
        </p:nvSpPr>
        <p:spPr>
          <a:xfrm>
            <a:off x="10171867" y="2847499"/>
            <a:ext cx="3664863" cy="2032754"/>
          </a:xfrm>
          <a:prstGeom prst="roundRect">
            <a:avLst>
              <a:gd name="adj" fmla="val 1674"/>
            </a:avLst>
          </a:prstGeom>
          <a:solidFill>
            <a:srgbClr val="F2EEEE"/>
          </a:solidFill>
          <a:ln/>
        </p:spPr>
      </p:sp>
      <p:sp>
        <p:nvSpPr>
          <p:cNvPr id="8" name="Text 5"/>
          <p:cNvSpPr/>
          <p:nvPr/>
        </p:nvSpPr>
        <p:spPr>
          <a:xfrm>
            <a:off x="10398681" y="3074313"/>
            <a:ext cx="2835235" cy="354330"/>
          </a:xfrm>
          <a:prstGeom prst="rect">
            <a:avLst/>
          </a:prstGeom>
          <a:noFill/>
          <a:ln/>
        </p:spPr>
        <p:txBody>
          <a:bodyPr wrap="none" lIns="0" tIns="0" rIns="0" bIns="0" rtlCol="0" anchor="t"/>
          <a:lstStyle/>
          <a:p>
            <a:pPr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Social Isolation</a:t>
            </a:r>
            <a:endParaRPr lang="en-US" sz="2200" dirty="0"/>
          </a:p>
        </p:txBody>
      </p:sp>
      <p:sp>
        <p:nvSpPr>
          <p:cNvPr id="9" name="Text 6"/>
          <p:cNvSpPr/>
          <p:nvPr/>
        </p:nvSpPr>
        <p:spPr>
          <a:xfrm>
            <a:off x="10398681" y="3564731"/>
            <a:ext cx="3211235" cy="1088708"/>
          </a:xfrm>
          <a:prstGeom prst="rect">
            <a:avLst/>
          </a:prstGeom>
          <a:noFill/>
          <a:ln/>
        </p:spPr>
        <p:txBody>
          <a:bodyPr wrap="square" lIns="0" tIns="0" rIns="0" bIns="0" rtlCol="0" anchor="t"/>
          <a:lstStyle/>
          <a:p>
            <a:pPr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Feelings of disconnection and lack of support networks.</a:t>
            </a:r>
            <a:endParaRPr lang="en-US" sz="1750" dirty="0"/>
          </a:p>
        </p:txBody>
      </p:sp>
      <p:sp>
        <p:nvSpPr>
          <p:cNvPr id="10" name="Shape 7"/>
          <p:cNvSpPr/>
          <p:nvPr/>
        </p:nvSpPr>
        <p:spPr>
          <a:xfrm>
            <a:off x="6280190" y="5107067"/>
            <a:ext cx="3664863" cy="2032754"/>
          </a:xfrm>
          <a:prstGeom prst="roundRect">
            <a:avLst>
              <a:gd name="adj" fmla="val 1674"/>
            </a:avLst>
          </a:prstGeom>
          <a:solidFill>
            <a:srgbClr val="F2EEEE"/>
          </a:solidFill>
          <a:ln/>
        </p:spPr>
      </p:sp>
      <p:sp>
        <p:nvSpPr>
          <p:cNvPr id="11" name="Text 8"/>
          <p:cNvSpPr/>
          <p:nvPr/>
        </p:nvSpPr>
        <p:spPr>
          <a:xfrm>
            <a:off x="6507004" y="5333881"/>
            <a:ext cx="2835235" cy="354330"/>
          </a:xfrm>
          <a:prstGeom prst="rect">
            <a:avLst/>
          </a:prstGeom>
          <a:noFill/>
          <a:ln/>
        </p:spPr>
        <p:txBody>
          <a:bodyPr wrap="none" lIns="0" tIns="0" rIns="0" bIns="0" rtlCol="0" anchor="t"/>
          <a:lstStyle/>
          <a:p>
            <a:pPr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Stigma</a:t>
            </a:r>
            <a:endParaRPr lang="en-US" sz="2200" dirty="0"/>
          </a:p>
        </p:txBody>
      </p:sp>
      <p:sp>
        <p:nvSpPr>
          <p:cNvPr id="12" name="Text 9"/>
          <p:cNvSpPr/>
          <p:nvPr/>
        </p:nvSpPr>
        <p:spPr>
          <a:xfrm>
            <a:off x="6507004" y="5824299"/>
            <a:ext cx="3211235" cy="1088708"/>
          </a:xfrm>
          <a:prstGeom prst="rect">
            <a:avLst/>
          </a:prstGeom>
          <a:noFill/>
          <a:ln/>
        </p:spPr>
        <p:txBody>
          <a:bodyPr wrap="square" lIns="0" tIns="0" rIns="0" bIns="0" rtlCol="0" anchor="t"/>
          <a:lstStyle/>
          <a:p>
            <a:pPr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Reluctance to seek help due to cultural and societal prejudices.</a:t>
            </a:r>
            <a:endParaRPr lang="en-US" sz="1750" dirty="0"/>
          </a:p>
        </p:txBody>
      </p:sp>
      <p:sp>
        <p:nvSpPr>
          <p:cNvPr id="13" name="Shape 10"/>
          <p:cNvSpPr/>
          <p:nvPr/>
        </p:nvSpPr>
        <p:spPr>
          <a:xfrm>
            <a:off x="10171867" y="5107067"/>
            <a:ext cx="3664863" cy="2032754"/>
          </a:xfrm>
          <a:prstGeom prst="roundRect">
            <a:avLst>
              <a:gd name="adj" fmla="val 1674"/>
            </a:avLst>
          </a:prstGeom>
          <a:solidFill>
            <a:srgbClr val="F2EEEE"/>
          </a:solidFill>
          <a:ln/>
        </p:spPr>
      </p:sp>
      <p:sp>
        <p:nvSpPr>
          <p:cNvPr id="14" name="Text 11"/>
          <p:cNvSpPr/>
          <p:nvPr/>
        </p:nvSpPr>
        <p:spPr>
          <a:xfrm>
            <a:off x="10398681" y="5333881"/>
            <a:ext cx="2835235" cy="354330"/>
          </a:xfrm>
          <a:prstGeom prst="rect">
            <a:avLst/>
          </a:prstGeom>
          <a:noFill/>
          <a:ln/>
        </p:spPr>
        <p:txBody>
          <a:bodyPr wrap="none" lIns="0" tIns="0" rIns="0" bIns="0" rtlCol="0" anchor="t"/>
          <a:lstStyle/>
          <a:p>
            <a:pPr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Trauma</a:t>
            </a:r>
            <a:endParaRPr lang="en-US" sz="2200" dirty="0"/>
          </a:p>
        </p:txBody>
      </p:sp>
      <p:sp>
        <p:nvSpPr>
          <p:cNvPr id="15" name="Text 12"/>
          <p:cNvSpPr/>
          <p:nvPr/>
        </p:nvSpPr>
        <p:spPr>
          <a:xfrm>
            <a:off x="10398681" y="5824299"/>
            <a:ext cx="3211235" cy="1088708"/>
          </a:xfrm>
          <a:prstGeom prst="rect">
            <a:avLst/>
          </a:prstGeom>
          <a:noFill/>
          <a:ln/>
        </p:spPr>
        <p:txBody>
          <a:bodyPr wrap="square" lIns="0" tIns="0" rIns="0" bIns="0" rtlCol="0" anchor="t"/>
          <a:lstStyle/>
          <a:p>
            <a:pPr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Coping with the psychological impact of social unrest and violence.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262188"/>
          </a:xfrm>
          <a:prstGeom prst="rect">
            <a:avLst/>
          </a:prstGeom>
        </p:spPr>
      </p:pic>
      <p:sp>
        <p:nvSpPr>
          <p:cNvPr id="3" name="Text 0"/>
          <p:cNvSpPr/>
          <p:nvPr/>
        </p:nvSpPr>
        <p:spPr>
          <a:xfrm>
            <a:off x="633412" y="3042523"/>
            <a:ext cx="13081992" cy="565547"/>
          </a:xfrm>
          <a:prstGeom prst="rect">
            <a:avLst/>
          </a:prstGeom>
          <a:noFill/>
          <a:ln/>
        </p:spPr>
        <p:txBody>
          <a:bodyPr wrap="none" lIns="0" tIns="0" rIns="0" bIns="0" rtlCol="0" anchor="t"/>
          <a:lstStyle/>
          <a:p>
            <a:pPr indent="0" marL="0">
              <a:lnSpc>
                <a:spcPts val="4450"/>
              </a:lnSpc>
              <a:buNone/>
            </a:pPr>
            <a:r>
              <a:rPr lang="en-US" sz="3550" dirty="0">
                <a:solidFill>
                  <a:srgbClr val="030303"/>
                </a:solidFill>
                <a:latin typeface="DM Sans Semi Bold" pitchFamily="34" charset="0"/>
                <a:ea typeface="DM Sans Semi Bold" pitchFamily="34" charset="-122"/>
                <a:cs typeface="DM Sans Semi Bold" pitchFamily="34" charset="-120"/>
              </a:rPr>
              <a:t>The Safe Mind Approach: Personalized, Compassionate Care</a:t>
            </a:r>
            <a:endParaRPr lang="en-US" sz="3550" dirty="0"/>
          </a:p>
        </p:txBody>
      </p:sp>
      <p:sp>
        <p:nvSpPr>
          <p:cNvPr id="4" name="Shape 1"/>
          <p:cNvSpPr/>
          <p:nvPr/>
        </p:nvSpPr>
        <p:spPr>
          <a:xfrm>
            <a:off x="633412" y="5664398"/>
            <a:ext cx="13363575" cy="22860"/>
          </a:xfrm>
          <a:prstGeom prst="roundRect">
            <a:avLst>
              <a:gd name="adj" fmla="val 118752"/>
            </a:avLst>
          </a:prstGeom>
          <a:solidFill>
            <a:srgbClr val="D8D4D4"/>
          </a:solidFill>
          <a:ln/>
        </p:spPr>
      </p:sp>
      <p:sp>
        <p:nvSpPr>
          <p:cNvPr id="5" name="Shape 2"/>
          <p:cNvSpPr/>
          <p:nvPr/>
        </p:nvSpPr>
        <p:spPr>
          <a:xfrm>
            <a:off x="3917633" y="5030986"/>
            <a:ext cx="22860" cy="633413"/>
          </a:xfrm>
          <a:prstGeom prst="roundRect">
            <a:avLst>
              <a:gd name="adj" fmla="val 118752"/>
            </a:avLst>
          </a:prstGeom>
          <a:solidFill>
            <a:srgbClr val="D8D4D4"/>
          </a:solidFill>
          <a:ln/>
        </p:spPr>
      </p:sp>
      <p:sp>
        <p:nvSpPr>
          <p:cNvPr id="6" name="Shape 3"/>
          <p:cNvSpPr/>
          <p:nvPr/>
        </p:nvSpPr>
        <p:spPr>
          <a:xfrm>
            <a:off x="3725466" y="5460802"/>
            <a:ext cx="407194" cy="407194"/>
          </a:xfrm>
          <a:prstGeom prst="roundRect">
            <a:avLst>
              <a:gd name="adj" fmla="val 6667"/>
            </a:avLst>
          </a:prstGeom>
          <a:solidFill>
            <a:srgbClr val="F2EEEE"/>
          </a:solidFill>
          <a:ln/>
        </p:spPr>
      </p:sp>
      <p:sp>
        <p:nvSpPr>
          <p:cNvPr id="7" name="Text 4"/>
          <p:cNvSpPr/>
          <p:nvPr/>
        </p:nvSpPr>
        <p:spPr>
          <a:xfrm>
            <a:off x="3881795" y="5528667"/>
            <a:ext cx="94536" cy="271463"/>
          </a:xfrm>
          <a:prstGeom prst="rect">
            <a:avLst/>
          </a:prstGeom>
          <a:noFill/>
          <a:ln/>
        </p:spPr>
        <p:txBody>
          <a:bodyPr wrap="none" lIns="0" tIns="0" rIns="0" bIns="0" rtlCol="0" anchor="t"/>
          <a:lstStyle/>
          <a:p>
            <a:pPr algn="ctr" indent="0" marL="0">
              <a:lnSpc>
                <a:spcPts val="2100"/>
              </a:lnSpc>
              <a:buNone/>
            </a:pPr>
            <a:r>
              <a:rPr lang="en-US" sz="2100" dirty="0">
                <a:solidFill>
                  <a:srgbClr val="464646"/>
                </a:solidFill>
                <a:latin typeface="DM Sans Semi Bold" pitchFamily="34" charset="0"/>
                <a:ea typeface="DM Sans Semi Bold" pitchFamily="34" charset="-122"/>
                <a:cs typeface="DM Sans Semi Bold" pitchFamily="34" charset="-120"/>
              </a:rPr>
              <a:t>1</a:t>
            </a:r>
            <a:endParaRPr lang="en-US" sz="2100" dirty="0"/>
          </a:p>
        </p:txBody>
      </p:sp>
      <p:sp>
        <p:nvSpPr>
          <p:cNvPr id="8" name="Text 5"/>
          <p:cNvSpPr/>
          <p:nvPr/>
        </p:nvSpPr>
        <p:spPr>
          <a:xfrm>
            <a:off x="2797969" y="3879533"/>
            <a:ext cx="2262188" cy="282773"/>
          </a:xfrm>
          <a:prstGeom prst="rect">
            <a:avLst/>
          </a:prstGeom>
          <a:noFill/>
          <a:ln/>
        </p:spPr>
        <p:txBody>
          <a:bodyPr wrap="none" lIns="0" tIns="0" rIns="0" bIns="0" rtlCol="0" anchor="t"/>
          <a:lstStyle/>
          <a:p>
            <a:pPr algn="ctr" indent="0" marL="0">
              <a:lnSpc>
                <a:spcPts val="2200"/>
              </a:lnSpc>
              <a:buNone/>
            </a:pPr>
            <a:r>
              <a:rPr lang="en-US" sz="1750" dirty="0">
                <a:solidFill>
                  <a:srgbClr val="464646"/>
                </a:solidFill>
                <a:latin typeface="DM Sans Semi Bold" pitchFamily="34" charset="0"/>
                <a:ea typeface="DM Sans Semi Bold" pitchFamily="34" charset="-122"/>
                <a:cs typeface="DM Sans Semi Bold" pitchFamily="34" charset="-120"/>
              </a:rPr>
              <a:t>Needs Assessment</a:t>
            </a:r>
            <a:endParaRPr lang="en-US" sz="1750" dirty="0"/>
          </a:p>
        </p:txBody>
      </p:sp>
      <p:sp>
        <p:nvSpPr>
          <p:cNvPr id="9" name="Text 6"/>
          <p:cNvSpPr/>
          <p:nvPr/>
        </p:nvSpPr>
        <p:spPr>
          <a:xfrm>
            <a:off x="814388" y="4270891"/>
            <a:ext cx="6229350" cy="579120"/>
          </a:xfrm>
          <a:prstGeom prst="rect">
            <a:avLst/>
          </a:prstGeom>
          <a:noFill/>
          <a:ln/>
        </p:spPr>
        <p:txBody>
          <a:bodyPr wrap="square" lIns="0" tIns="0" rIns="0" bIns="0" rtlCol="0" anchor="t"/>
          <a:lstStyle/>
          <a:p>
            <a:pPr algn="ctr" indent="0" marL="0">
              <a:lnSpc>
                <a:spcPts val="2250"/>
              </a:lnSpc>
              <a:buNone/>
            </a:pPr>
            <a:r>
              <a:rPr lang="en-US" sz="1400" dirty="0">
                <a:solidFill>
                  <a:srgbClr val="464646"/>
                </a:solidFill>
                <a:latin typeface="Inter Medium" pitchFamily="34" charset="0"/>
                <a:ea typeface="Inter Medium" pitchFamily="34" charset="-122"/>
                <a:cs typeface="Inter Medium" pitchFamily="34" charset="-120"/>
              </a:rPr>
              <a:t>Comprehensive evaluation to understand individual experiences and challenges.</a:t>
            </a:r>
            <a:endParaRPr lang="en-US" sz="1400" dirty="0"/>
          </a:p>
        </p:txBody>
      </p:sp>
      <p:sp>
        <p:nvSpPr>
          <p:cNvPr id="10" name="Shape 7"/>
          <p:cNvSpPr/>
          <p:nvPr/>
        </p:nvSpPr>
        <p:spPr>
          <a:xfrm>
            <a:off x="7303770" y="5664398"/>
            <a:ext cx="22860" cy="633413"/>
          </a:xfrm>
          <a:prstGeom prst="roundRect">
            <a:avLst>
              <a:gd name="adj" fmla="val 118752"/>
            </a:avLst>
          </a:prstGeom>
          <a:solidFill>
            <a:srgbClr val="D8D4D4"/>
          </a:solidFill>
          <a:ln/>
        </p:spPr>
      </p:sp>
      <p:sp>
        <p:nvSpPr>
          <p:cNvPr id="11" name="Shape 8"/>
          <p:cNvSpPr/>
          <p:nvPr/>
        </p:nvSpPr>
        <p:spPr>
          <a:xfrm>
            <a:off x="7111603" y="5460802"/>
            <a:ext cx="407194" cy="407194"/>
          </a:xfrm>
          <a:prstGeom prst="roundRect">
            <a:avLst>
              <a:gd name="adj" fmla="val 6667"/>
            </a:avLst>
          </a:prstGeom>
          <a:solidFill>
            <a:srgbClr val="F2EEEE"/>
          </a:solidFill>
          <a:ln/>
        </p:spPr>
      </p:sp>
      <p:sp>
        <p:nvSpPr>
          <p:cNvPr id="12" name="Text 9"/>
          <p:cNvSpPr/>
          <p:nvPr/>
        </p:nvSpPr>
        <p:spPr>
          <a:xfrm>
            <a:off x="7236857" y="5528667"/>
            <a:ext cx="156567" cy="271463"/>
          </a:xfrm>
          <a:prstGeom prst="rect">
            <a:avLst/>
          </a:prstGeom>
          <a:noFill/>
          <a:ln/>
        </p:spPr>
        <p:txBody>
          <a:bodyPr wrap="none" lIns="0" tIns="0" rIns="0" bIns="0" rtlCol="0" anchor="t"/>
          <a:lstStyle/>
          <a:p>
            <a:pPr algn="ctr" indent="0" marL="0">
              <a:lnSpc>
                <a:spcPts val="2100"/>
              </a:lnSpc>
              <a:buNone/>
            </a:pPr>
            <a:r>
              <a:rPr lang="en-US" sz="2100" dirty="0">
                <a:solidFill>
                  <a:srgbClr val="464646"/>
                </a:solidFill>
                <a:latin typeface="DM Sans Semi Bold" pitchFamily="34" charset="0"/>
                <a:ea typeface="DM Sans Semi Bold" pitchFamily="34" charset="-122"/>
                <a:cs typeface="DM Sans Semi Bold" pitchFamily="34" charset="-120"/>
              </a:rPr>
              <a:t>2</a:t>
            </a:r>
            <a:endParaRPr lang="en-US" sz="2100" dirty="0"/>
          </a:p>
        </p:txBody>
      </p:sp>
      <p:sp>
        <p:nvSpPr>
          <p:cNvPr id="13" name="Text 10"/>
          <p:cNvSpPr/>
          <p:nvPr/>
        </p:nvSpPr>
        <p:spPr>
          <a:xfrm>
            <a:off x="6184106" y="6478786"/>
            <a:ext cx="2262188" cy="282773"/>
          </a:xfrm>
          <a:prstGeom prst="rect">
            <a:avLst/>
          </a:prstGeom>
          <a:noFill/>
          <a:ln/>
        </p:spPr>
        <p:txBody>
          <a:bodyPr wrap="none" lIns="0" tIns="0" rIns="0" bIns="0" rtlCol="0" anchor="t"/>
          <a:lstStyle/>
          <a:p>
            <a:pPr algn="ctr" indent="0" marL="0">
              <a:lnSpc>
                <a:spcPts val="2200"/>
              </a:lnSpc>
              <a:buNone/>
            </a:pPr>
            <a:r>
              <a:rPr lang="en-US" sz="1750" dirty="0">
                <a:solidFill>
                  <a:srgbClr val="464646"/>
                </a:solidFill>
                <a:latin typeface="DM Sans Semi Bold" pitchFamily="34" charset="0"/>
                <a:ea typeface="DM Sans Semi Bold" pitchFamily="34" charset="-122"/>
                <a:cs typeface="DM Sans Semi Bold" pitchFamily="34" charset="-120"/>
              </a:rPr>
              <a:t>Customized Plan</a:t>
            </a:r>
            <a:endParaRPr lang="en-US" sz="1750" dirty="0"/>
          </a:p>
        </p:txBody>
      </p:sp>
      <p:sp>
        <p:nvSpPr>
          <p:cNvPr id="14" name="Text 11"/>
          <p:cNvSpPr/>
          <p:nvPr/>
        </p:nvSpPr>
        <p:spPr>
          <a:xfrm>
            <a:off x="4200525" y="6870144"/>
            <a:ext cx="6229350" cy="579120"/>
          </a:xfrm>
          <a:prstGeom prst="rect">
            <a:avLst/>
          </a:prstGeom>
          <a:noFill/>
          <a:ln/>
        </p:spPr>
        <p:txBody>
          <a:bodyPr wrap="square" lIns="0" tIns="0" rIns="0" bIns="0" rtlCol="0" anchor="t"/>
          <a:lstStyle/>
          <a:p>
            <a:pPr algn="ctr" indent="0" marL="0">
              <a:lnSpc>
                <a:spcPts val="2250"/>
              </a:lnSpc>
              <a:buNone/>
            </a:pPr>
            <a:r>
              <a:rPr lang="en-US" sz="1400" dirty="0">
                <a:solidFill>
                  <a:srgbClr val="464646"/>
                </a:solidFill>
                <a:latin typeface="Inter Medium" pitchFamily="34" charset="0"/>
                <a:ea typeface="Inter Medium" pitchFamily="34" charset="-122"/>
                <a:cs typeface="Inter Medium" pitchFamily="34" charset="-120"/>
              </a:rPr>
              <a:t>Development of a personalized support plan tailored to the client's needs.</a:t>
            </a:r>
            <a:endParaRPr lang="en-US" sz="1400" dirty="0"/>
          </a:p>
        </p:txBody>
      </p:sp>
      <p:sp>
        <p:nvSpPr>
          <p:cNvPr id="15" name="Shape 12"/>
          <p:cNvSpPr/>
          <p:nvPr/>
        </p:nvSpPr>
        <p:spPr>
          <a:xfrm>
            <a:off x="10689908" y="5030986"/>
            <a:ext cx="22860" cy="633413"/>
          </a:xfrm>
          <a:prstGeom prst="roundRect">
            <a:avLst>
              <a:gd name="adj" fmla="val 118752"/>
            </a:avLst>
          </a:prstGeom>
          <a:solidFill>
            <a:srgbClr val="D8D4D4"/>
          </a:solidFill>
          <a:ln/>
        </p:spPr>
      </p:sp>
      <p:sp>
        <p:nvSpPr>
          <p:cNvPr id="16" name="Shape 13"/>
          <p:cNvSpPr/>
          <p:nvPr/>
        </p:nvSpPr>
        <p:spPr>
          <a:xfrm>
            <a:off x="10497741" y="5460802"/>
            <a:ext cx="407194" cy="407194"/>
          </a:xfrm>
          <a:prstGeom prst="roundRect">
            <a:avLst>
              <a:gd name="adj" fmla="val 6667"/>
            </a:avLst>
          </a:prstGeom>
          <a:solidFill>
            <a:srgbClr val="F2EEEE"/>
          </a:solidFill>
          <a:ln/>
        </p:spPr>
      </p:sp>
      <p:sp>
        <p:nvSpPr>
          <p:cNvPr id="17" name="Text 14"/>
          <p:cNvSpPr/>
          <p:nvPr/>
        </p:nvSpPr>
        <p:spPr>
          <a:xfrm>
            <a:off x="10620018" y="5528667"/>
            <a:ext cx="162639" cy="271463"/>
          </a:xfrm>
          <a:prstGeom prst="rect">
            <a:avLst/>
          </a:prstGeom>
          <a:noFill/>
          <a:ln/>
        </p:spPr>
        <p:txBody>
          <a:bodyPr wrap="none" lIns="0" tIns="0" rIns="0" bIns="0" rtlCol="0" anchor="t"/>
          <a:lstStyle/>
          <a:p>
            <a:pPr algn="ctr" indent="0" marL="0">
              <a:lnSpc>
                <a:spcPts val="2100"/>
              </a:lnSpc>
              <a:buNone/>
            </a:pPr>
            <a:r>
              <a:rPr lang="en-US" sz="2100" dirty="0">
                <a:solidFill>
                  <a:srgbClr val="464646"/>
                </a:solidFill>
                <a:latin typeface="DM Sans Semi Bold" pitchFamily="34" charset="0"/>
                <a:ea typeface="DM Sans Semi Bold" pitchFamily="34" charset="-122"/>
                <a:cs typeface="DM Sans Semi Bold" pitchFamily="34" charset="-120"/>
              </a:rPr>
              <a:t>3</a:t>
            </a:r>
            <a:endParaRPr lang="en-US" sz="2100" dirty="0"/>
          </a:p>
        </p:txBody>
      </p:sp>
      <p:sp>
        <p:nvSpPr>
          <p:cNvPr id="18" name="Text 15"/>
          <p:cNvSpPr/>
          <p:nvPr/>
        </p:nvSpPr>
        <p:spPr>
          <a:xfrm>
            <a:off x="9570244" y="3879533"/>
            <a:ext cx="2262188" cy="282773"/>
          </a:xfrm>
          <a:prstGeom prst="rect">
            <a:avLst/>
          </a:prstGeom>
          <a:noFill/>
          <a:ln/>
        </p:spPr>
        <p:txBody>
          <a:bodyPr wrap="none" lIns="0" tIns="0" rIns="0" bIns="0" rtlCol="0" anchor="t"/>
          <a:lstStyle/>
          <a:p>
            <a:pPr algn="ctr" indent="0" marL="0">
              <a:lnSpc>
                <a:spcPts val="2200"/>
              </a:lnSpc>
              <a:buNone/>
            </a:pPr>
            <a:r>
              <a:rPr lang="en-US" sz="1750" dirty="0">
                <a:solidFill>
                  <a:srgbClr val="464646"/>
                </a:solidFill>
                <a:latin typeface="DM Sans Semi Bold" pitchFamily="34" charset="0"/>
                <a:ea typeface="DM Sans Semi Bold" pitchFamily="34" charset="-122"/>
                <a:cs typeface="DM Sans Semi Bold" pitchFamily="34" charset="-120"/>
              </a:rPr>
              <a:t>Ongoing Support</a:t>
            </a:r>
            <a:endParaRPr lang="en-US" sz="1750" dirty="0"/>
          </a:p>
        </p:txBody>
      </p:sp>
      <p:sp>
        <p:nvSpPr>
          <p:cNvPr id="19" name="Text 16"/>
          <p:cNvSpPr/>
          <p:nvPr/>
        </p:nvSpPr>
        <p:spPr>
          <a:xfrm>
            <a:off x="7586663" y="4270891"/>
            <a:ext cx="6229350" cy="579120"/>
          </a:xfrm>
          <a:prstGeom prst="rect">
            <a:avLst/>
          </a:prstGeom>
          <a:noFill/>
          <a:ln/>
        </p:spPr>
        <p:txBody>
          <a:bodyPr wrap="square" lIns="0" tIns="0" rIns="0" bIns="0" rtlCol="0" anchor="t"/>
          <a:lstStyle/>
          <a:p>
            <a:pPr algn="ctr" indent="0" marL="0">
              <a:lnSpc>
                <a:spcPts val="2250"/>
              </a:lnSpc>
              <a:buNone/>
            </a:pPr>
            <a:r>
              <a:rPr lang="en-US" sz="1400" dirty="0">
                <a:solidFill>
                  <a:srgbClr val="464646"/>
                </a:solidFill>
                <a:latin typeface="Inter Medium" pitchFamily="34" charset="0"/>
                <a:ea typeface="Inter Medium" pitchFamily="34" charset="-122"/>
                <a:cs typeface="Inter Medium" pitchFamily="34" charset="-120"/>
              </a:rPr>
              <a:t>Continuous check-ins and adjustments to ensure lasting progress and growth.</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75442" y="685800"/>
            <a:ext cx="7793117" cy="1206341"/>
          </a:xfrm>
          <a:prstGeom prst="rect">
            <a:avLst/>
          </a:prstGeom>
          <a:noFill/>
          <a:ln/>
        </p:spPr>
        <p:txBody>
          <a:bodyPr wrap="square" lIns="0" tIns="0" rIns="0" bIns="0" rtlCol="0" anchor="t"/>
          <a:lstStyle/>
          <a:p>
            <a:pPr indent="0" marL="0">
              <a:lnSpc>
                <a:spcPts val="4700"/>
              </a:lnSpc>
              <a:buNone/>
            </a:pPr>
            <a:r>
              <a:rPr lang="en-US" sz="3750" dirty="0">
                <a:solidFill>
                  <a:srgbClr val="030303"/>
                </a:solidFill>
                <a:latin typeface="DM Sans Semi Bold" pitchFamily="34" charset="0"/>
                <a:ea typeface="DM Sans Semi Bold" pitchFamily="34" charset="-122"/>
                <a:cs typeface="DM Sans Semi Bold" pitchFamily="34" charset="-120"/>
              </a:rPr>
              <a:t>Safe Mind's Trusted Network of Professionals</a:t>
            </a:r>
            <a:endParaRPr lang="en-US" sz="3750" dirty="0"/>
          </a:p>
        </p:txBody>
      </p:sp>
      <p:pic>
        <p:nvPicPr>
          <p:cNvPr id="4" name="Image 1" descr="preencoded.png">    </p:cNvPr>
          <p:cNvPicPr>
            <a:picLocks noChangeAspect="1"/>
          </p:cNvPicPr>
          <p:nvPr/>
        </p:nvPicPr>
        <p:blipFill>
          <a:blip r:embed="rId2"/>
          <a:stretch>
            <a:fillRect/>
          </a:stretch>
        </p:blipFill>
        <p:spPr>
          <a:xfrm>
            <a:off x="675442" y="2181582"/>
            <a:ext cx="482441" cy="482441"/>
          </a:xfrm>
          <a:prstGeom prst="rect">
            <a:avLst/>
          </a:prstGeom>
        </p:spPr>
      </p:pic>
      <p:sp>
        <p:nvSpPr>
          <p:cNvPr id="5" name="Text 1"/>
          <p:cNvSpPr/>
          <p:nvPr/>
        </p:nvSpPr>
        <p:spPr>
          <a:xfrm>
            <a:off x="675442" y="2857024"/>
            <a:ext cx="2412444" cy="301466"/>
          </a:xfrm>
          <a:prstGeom prst="rect">
            <a:avLst/>
          </a:prstGeom>
          <a:noFill/>
          <a:ln/>
        </p:spPr>
        <p:txBody>
          <a:bodyPr wrap="none" lIns="0" tIns="0" rIns="0" bIns="0" rtlCol="0" anchor="t"/>
          <a:lstStyle/>
          <a:p>
            <a:pPr algn="l" indent="0" marL="0">
              <a:lnSpc>
                <a:spcPts val="2350"/>
              </a:lnSpc>
              <a:buNone/>
            </a:pPr>
            <a:r>
              <a:rPr lang="en-US" sz="1850" dirty="0">
                <a:solidFill>
                  <a:srgbClr val="464646"/>
                </a:solidFill>
                <a:latin typeface="DM Sans Semi Bold" pitchFamily="34" charset="0"/>
                <a:ea typeface="DM Sans Semi Bold" pitchFamily="34" charset="-122"/>
                <a:cs typeface="DM Sans Semi Bold" pitchFamily="34" charset="-120"/>
              </a:rPr>
              <a:t>Licensed Therapists</a:t>
            </a:r>
            <a:endParaRPr lang="en-US" sz="1850" dirty="0"/>
          </a:p>
        </p:txBody>
      </p:sp>
      <p:sp>
        <p:nvSpPr>
          <p:cNvPr id="6" name="Text 2"/>
          <p:cNvSpPr/>
          <p:nvPr/>
        </p:nvSpPr>
        <p:spPr>
          <a:xfrm>
            <a:off x="675442" y="3274219"/>
            <a:ext cx="7793117" cy="308729"/>
          </a:xfrm>
          <a:prstGeom prst="rect">
            <a:avLst/>
          </a:prstGeom>
          <a:noFill/>
          <a:ln/>
        </p:spPr>
        <p:txBody>
          <a:bodyPr wrap="none" lIns="0" tIns="0" rIns="0" bIns="0" rtlCol="0" anchor="t"/>
          <a:lstStyle/>
          <a:p>
            <a:pPr algn="l" indent="0" marL="0">
              <a:lnSpc>
                <a:spcPts val="2400"/>
              </a:lnSpc>
              <a:buNone/>
            </a:pPr>
            <a:r>
              <a:rPr lang="en-US" sz="1500" dirty="0">
                <a:solidFill>
                  <a:srgbClr val="464646"/>
                </a:solidFill>
                <a:latin typeface="Inter Medium" pitchFamily="34" charset="0"/>
                <a:ea typeface="Inter Medium" pitchFamily="34" charset="-122"/>
                <a:cs typeface="Inter Medium" pitchFamily="34" charset="-120"/>
              </a:rPr>
              <a:t>Experienced clinicians providing evidence-based care.</a:t>
            </a:r>
            <a:endParaRPr lang="en-US" sz="1500" dirty="0"/>
          </a:p>
        </p:txBody>
      </p:sp>
      <p:pic>
        <p:nvPicPr>
          <p:cNvPr id="7" name="Image 2" descr="preencoded.png">    </p:cNvPr>
          <p:cNvPicPr>
            <a:picLocks noChangeAspect="1"/>
          </p:cNvPicPr>
          <p:nvPr/>
        </p:nvPicPr>
        <p:blipFill>
          <a:blip r:embed="rId3"/>
          <a:stretch>
            <a:fillRect/>
          </a:stretch>
        </p:blipFill>
        <p:spPr>
          <a:xfrm>
            <a:off x="675442" y="4161949"/>
            <a:ext cx="482441" cy="482441"/>
          </a:xfrm>
          <a:prstGeom prst="rect">
            <a:avLst/>
          </a:prstGeom>
        </p:spPr>
      </p:pic>
      <p:sp>
        <p:nvSpPr>
          <p:cNvPr id="8" name="Text 3"/>
          <p:cNvSpPr/>
          <p:nvPr/>
        </p:nvSpPr>
        <p:spPr>
          <a:xfrm>
            <a:off x="675442" y="4837390"/>
            <a:ext cx="2412444" cy="301466"/>
          </a:xfrm>
          <a:prstGeom prst="rect">
            <a:avLst/>
          </a:prstGeom>
          <a:noFill/>
          <a:ln/>
        </p:spPr>
        <p:txBody>
          <a:bodyPr wrap="none" lIns="0" tIns="0" rIns="0" bIns="0" rtlCol="0" anchor="t"/>
          <a:lstStyle/>
          <a:p>
            <a:pPr algn="l" indent="0" marL="0">
              <a:lnSpc>
                <a:spcPts val="2350"/>
              </a:lnSpc>
              <a:buNone/>
            </a:pPr>
            <a:r>
              <a:rPr lang="en-US" sz="1850" dirty="0">
                <a:solidFill>
                  <a:srgbClr val="464646"/>
                </a:solidFill>
                <a:latin typeface="DM Sans Semi Bold" pitchFamily="34" charset="0"/>
                <a:ea typeface="DM Sans Semi Bold" pitchFamily="34" charset="-122"/>
                <a:cs typeface="DM Sans Semi Bold" pitchFamily="34" charset="-120"/>
              </a:rPr>
              <a:t>Peer Counselors</a:t>
            </a:r>
            <a:endParaRPr lang="en-US" sz="1850" dirty="0"/>
          </a:p>
        </p:txBody>
      </p:sp>
      <p:sp>
        <p:nvSpPr>
          <p:cNvPr id="9" name="Text 4"/>
          <p:cNvSpPr/>
          <p:nvPr/>
        </p:nvSpPr>
        <p:spPr>
          <a:xfrm>
            <a:off x="675442" y="5254585"/>
            <a:ext cx="7793117" cy="308729"/>
          </a:xfrm>
          <a:prstGeom prst="rect">
            <a:avLst/>
          </a:prstGeom>
          <a:noFill/>
          <a:ln/>
        </p:spPr>
        <p:txBody>
          <a:bodyPr wrap="none" lIns="0" tIns="0" rIns="0" bIns="0" rtlCol="0" anchor="t"/>
          <a:lstStyle/>
          <a:p>
            <a:pPr algn="l" indent="0" marL="0">
              <a:lnSpc>
                <a:spcPts val="2400"/>
              </a:lnSpc>
              <a:buNone/>
            </a:pPr>
            <a:r>
              <a:rPr lang="en-US" sz="1500" dirty="0">
                <a:solidFill>
                  <a:srgbClr val="464646"/>
                </a:solidFill>
                <a:latin typeface="Inter Medium" pitchFamily="34" charset="0"/>
                <a:ea typeface="Inter Medium" pitchFamily="34" charset="-122"/>
                <a:cs typeface="Inter Medium" pitchFamily="34" charset="-120"/>
              </a:rPr>
              <a:t>Individuals who have overcome similar challenges, offering empathetic guidance.</a:t>
            </a:r>
            <a:endParaRPr lang="en-US" sz="1500" dirty="0"/>
          </a:p>
        </p:txBody>
      </p:sp>
      <p:pic>
        <p:nvPicPr>
          <p:cNvPr id="10" name="Image 3" descr="preencoded.png">    </p:cNvPr>
          <p:cNvPicPr>
            <a:picLocks noChangeAspect="1"/>
          </p:cNvPicPr>
          <p:nvPr/>
        </p:nvPicPr>
        <p:blipFill>
          <a:blip r:embed="rId4"/>
          <a:stretch>
            <a:fillRect/>
          </a:stretch>
        </p:blipFill>
        <p:spPr>
          <a:xfrm>
            <a:off x="675442" y="6142315"/>
            <a:ext cx="482441" cy="482441"/>
          </a:xfrm>
          <a:prstGeom prst="rect">
            <a:avLst/>
          </a:prstGeom>
        </p:spPr>
      </p:pic>
      <p:sp>
        <p:nvSpPr>
          <p:cNvPr id="11" name="Text 5"/>
          <p:cNvSpPr/>
          <p:nvPr/>
        </p:nvSpPr>
        <p:spPr>
          <a:xfrm>
            <a:off x="675442" y="6817757"/>
            <a:ext cx="2439233" cy="301466"/>
          </a:xfrm>
          <a:prstGeom prst="rect">
            <a:avLst/>
          </a:prstGeom>
          <a:noFill/>
          <a:ln/>
        </p:spPr>
        <p:txBody>
          <a:bodyPr wrap="none" lIns="0" tIns="0" rIns="0" bIns="0" rtlCol="0" anchor="t"/>
          <a:lstStyle/>
          <a:p>
            <a:pPr algn="l" indent="0" marL="0">
              <a:lnSpc>
                <a:spcPts val="2350"/>
              </a:lnSpc>
              <a:buNone/>
            </a:pPr>
            <a:r>
              <a:rPr lang="en-US" sz="1850" dirty="0">
                <a:solidFill>
                  <a:srgbClr val="464646"/>
                </a:solidFill>
                <a:latin typeface="DM Sans Semi Bold" pitchFamily="34" charset="0"/>
                <a:ea typeface="DM Sans Semi Bold" pitchFamily="34" charset="-122"/>
                <a:cs typeface="DM Sans Semi Bold" pitchFamily="34" charset="-120"/>
              </a:rPr>
              <a:t>Holistic Practitioners</a:t>
            </a:r>
            <a:endParaRPr lang="en-US" sz="1850" dirty="0"/>
          </a:p>
        </p:txBody>
      </p:sp>
      <p:sp>
        <p:nvSpPr>
          <p:cNvPr id="12" name="Text 6"/>
          <p:cNvSpPr/>
          <p:nvPr/>
        </p:nvSpPr>
        <p:spPr>
          <a:xfrm>
            <a:off x="675442" y="7234952"/>
            <a:ext cx="7793117" cy="308729"/>
          </a:xfrm>
          <a:prstGeom prst="rect">
            <a:avLst/>
          </a:prstGeom>
          <a:noFill/>
          <a:ln/>
        </p:spPr>
        <p:txBody>
          <a:bodyPr wrap="none" lIns="0" tIns="0" rIns="0" bIns="0" rtlCol="0" anchor="t"/>
          <a:lstStyle/>
          <a:p>
            <a:pPr algn="l" indent="0" marL="0">
              <a:lnSpc>
                <a:spcPts val="2400"/>
              </a:lnSpc>
              <a:buNone/>
            </a:pPr>
            <a:r>
              <a:rPr lang="en-US" sz="1500" dirty="0">
                <a:solidFill>
                  <a:srgbClr val="464646"/>
                </a:solidFill>
                <a:latin typeface="Inter Medium" pitchFamily="34" charset="0"/>
                <a:ea typeface="Inter Medium" pitchFamily="34" charset="-122"/>
                <a:cs typeface="Inter Medium" pitchFamily="34" charset="-120"/>
              </a:rPr>
              <a:t>Offering complementary therapies like meditation, yoga, and art therapy.</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99465" y="880586"/>
            <a:ext cx="7717869" cy="1273254"/>
          </a:xfrm>
          <a:prstGeom prst="rect">
            <a:avLst/>
          </a:prstGeom>
          <a:noFill/>
          <a:ln/>
        </p:spPr>
        <p:txBody>
          <a:bodyPr wrap="square" lIns="0" tIns="0" rIns="0" bIns="0" rtlCol="0" anchor="t"/>
          <a:lstStyle/>
          <a:p>
            <a:pPr indent="0" marL="0">
              <a:lnSpc>
                <a:spcPts val="5000"/>
              </a:lnSpc>
              <a:buNone/>
            </a:pPr>
            <a:r>
              <a:rPr lang="en-US" sz="4000" dirty="0">
                <a:solidFill>
                  <a:srgbClr val="030303"/>
                </a:solidFill>
                <a:latin typeface="DM Sans Semi Bold" pitchFamily="34" charset="0"/>
                <a:ea typeface="DM Sans Semi Bold" pitchFamily="34" charset="-122"/>
                <a:cs typeface="DM Sans Semi Bold" pitchFamily="34" charset="-120"/>
              </a:rPr>
              <a:t>Success Stories: Transforming Lives Through Safe Mind</a:t>
            </a:r>
            <a:endParaRPr lang="en-US" sz="4000" dirty="0"/>
          </a:p>
        </p:txBody>
      </p:sp>
      <p:pic>
        <p:nvPicPr>
          <p:cNvPr id="4" name="Image 1" descr="preencoded.png">    </p:cNvPr>
          <p:cNvPicPr>
            <a:picLocks noChangeAspect="1"/>
          </p:cNvPicPr>
          <p:nvPr/>
        </p:nvPicPr>
        <p:blipFill>
          <a:blip r:embed="rId2"/>
          <a:stretch>
            <a:fillRect/>
          </a:stretch>
        </p:blipFill>
        <p:spPr>
          <a:xfrm>
            <a:off x="6199465" y="2459355"/>
            <a:ext cx="1018699" cy="1629847"/>
          </a:xfrm>
          <a:prstGeom prst="rect">
            <a:avLst/>
          </a:prstGeom>
        </p:spPr>
      </p:pic>
      <p:sp>
        <p:nvSpPr>
          <p:cNvPr id="5" name="Text 1"/>
          <p:cNvSpPr/>
          <p:nvPr/>
        </p:nvSpPr>
        <p:spPr>
          <a:xfrm>
            <a:off x="7523678" y="2663071"/>
            <a:ext cx="2867620" cy="318254"/>
          </a:xfrm>
          <a:prstGeom prst="rect">
            <a:avLst/>
          </a:prstGeom>
          <a:noFill/>
          <a:ln/>
        </p:spPr>
        <p:txBody>
          <a:bodyPr wrap="none" lIns="0" tIns="0" rIns="0" bIns="0" rtlCol="0" anchor="t"/>
          <a:lstStyle/>
          <a:p>
            <a:pPr algn="l" indent="0" marL="0">
              <a:lnSpc>
                <a:spcPts val="2500"/>
              </a:lnSpc>
              <a:buNone/>
            </a:pPr>
            <a:r>
              <a:rPr lang="en-US" sz="2000" dirty="0">
                <a:solidFill>
                  <a:srgbClr val="464646"/>
                </a:solidFill>
                <a:latin typeface="DM Sans Semi Bold" pitchFamily="34" charset="0"/>
                <a:ea typeface="DM Sans Semi Bold" pitchFamily="34" charset="-122"/>
                <a:cs typeface="DM Sans Semi Bold" pitchFamily="34" charset="-120"/>
              </a:rPr>
              <a:t>Rebuilding Self-Esteem</a:t>
            </a:r>
            <a:endParaRPr lang="en-US" sz="2000" dirty="0"/>
          </a:p>
        </p:txBody>
      </p:sp>
      <p:sp>
        <p:nvSpPr>
          <p:cNvPr id="6" name="Text 2"/>
          <p:cNvSpPr/>
          <p:nvPr/>
        </p:nvSpPr>
        <p:spPr>
          <a:xfrm>
            <a:off x="7523678" y="3103483"/>
            <a:ext cx="6393656" cy="651748"/>
          </a:xfrm>
          <a:prstGeom prst="rect">
            <a:avLst/>
          </a:prstGeom>
          <a:noFill/>
          <a:ln/>
        </p:spPr>
        <p:txBody>
          <a:bodyPr wrap="square" lIns="0" tIns="0" rIns="0" bIns="0" rtlCol="0" anchor="t"/>
          <a:lstStyle/>
          <a:p>
            <a:pPr algn="l" indent="0" marL="0">
              <a:lnSpc>
                <a:spcPts val="2550"/>
              </a:lnSpc>
              <a:buNone/>
            </a:pPr>
            <a:r>
              <a:rPr lang="en-US" sz="1600" dirty="0">
                <a:solidFill>
                  <a:srgbClr val="464646"/>
                </a:solidFill>
                <a:latin typeface="Inter Medium" pitchFamily="34" charset="0"/>
                <a:ea typeface="Inter Medium" pitchFamily="34" charset="-122"/>
                <a:cs typeface="Inter Medium" pitchFamily="34" charset="-120"/>
              </a:rPr>
              <a:t>Regained confidence and a renewed sense of purpose after trauma.</a:t>
            </a:r>
            <a:endParaRPr lang="en-US" sz="1600" dirty="0"/>
          </a:p>
        </p:txBody>
      </p:sp>
      <p:pic>
        <p:nvPicPr>
          <p:cNvPr id="7" name="Image 2" descr="preencoded.png">    </p:cNvPr>
          <p:cNvPicPr>
            <a:picLocks noChangeAspect="1"/>
          </p:cNvPicPr>
          <p:nvPr/>
        </p:nvPicPr>
        <p:blipFill>
          <a:blip r:embed="rId3"/>
          <a:stretch>
            <a:fillRect/>
          </a:stretch>
        </p:blipFill>
        <p:spPr>
          <a:xfrm>
            <a:off x="6199465" y="4089202"/>
            <a:ext cx="1018699" cy="1629847"/>
          </a:xfrm>
          <a:prstGeom prst="rect">
            <a:avLst/>
          </a:prstGeom>
        </p:spPr>
      </p:pic>
      <p:sp>
        <p:nvSpPr>
          <p:cNvPr id="8" name="Text 3"/>
          <p:cNvSpPr/>
          <p:nvPr/>
        </p:nvSpPr>
        <p:spPr>
          <a:xfrm>
            <a:off x="7523678" y="4292918"/>
            <a:ext cx="3452098" cy="318254"/>
          </a:xfrm>
          <a:prstGeom prst="rect">
            <a:avLst/>
          </a:prstGeom>
          <a:noFill/>
          <a:ln/>
        </p:spPr>
        <p:txBody>
          <a:bodyPr wrap="none" lIns="0" tIns="0" rIns="0" bIns="0" rtlCol="0" anchor="t"/>
          <a:lstStyle/>
          <a:p>
            <a:pPr algn="l" indent="0" marL="0">
              <a:lnSpc>
                <a:spcPts val="2500"/>
              </a:lnSpc>
              <a:buNone/>
            </a:pPr>
            <a:r>
              <a:rPr lang="en-US" sz="2000" dirty="0">
                <a:solidFill>
                  <a:srgbClr val="464646"/>
                </a:solidFill>
                <a:latin typeface="DM Sans Semi Bold" pitchFamily="34" charset="0"/>
                <a:ea typeface="DM Sans Semi Bold" pitchFamily="34" charset="-122"/>
                <a:cs typeface="DM Sans Semi Bold" pitchFamily="34" charset="-120"/>
              </a:rPr>
              <a:t>Strengthening Relationships</a:t>
            </a:r>
            <a:endParaRPr lang="en-US" sz="2000" dirty="0"/>
          </a:p>
        </p:txBody>
      </p:sp>
      <p:sp>
        <p:nvSpPr>
          <p:cNvPr id="9" name="Text 4"/>
          <p:cNvSpPr/>
          <p:nvPr/>
        </p:nvSpPr>
        <p:spPr>
          <a:xfrm>
            <a:off x="7523678" y="4733330"/>
            <a:ext cx="6393656" cy="651748"/>
          </a:xfrm>
          <a:prstGeom prst="rect">
            <a:avLst/>
          </a:prstGeom>
          <a:noFill/>
          <a:ln/>
        </p:spPr>
        <p:txBody>
          <a:bodyPr wrap="square" lIns="0" tIns="0" rIns="0" bIns="0" rtlCol="0" anchor="t"/>
          <a:lstStyle/>
          <a:p>
            <a:pPr algn="l" indent="0" marL="0">
              <a:lnSpc>
                <a:spcPts val="2550"/>
              </a:lnSpc>
              <a:buNone/>
            </a:pPr>
            <a:r>
              <a:rPr lang="en-US" sz="1600" dirty="0">
                <a:solidFill>
                  <a:srgbClr val="464646"/>
                </a:solidFill>
                <a:latin typeface="Inter Medium" pitchFamily="34" charset="0"/>
                <a:ea typeface="Inter Medium" pitchFamily="34" charset="-122"/>
                <a:cs typeface="Inter Medium" pitchFamily="34" charset="-120"/>
              </a:rPr>
              <a:t>Improved communication and emotional intimacy with loved ones.</a:t>
            </a:r>
            <a:endParaRPr lang="en-US" sz="1600" dirty="0"/>
          </a:p>
        </p:txBody>
      </p:sp>
      <p:pic>
        <p:nvPicPr>
          <p:cNvPr id="10" name="Image 3" descr="preencoded.png">    </p:cNvPr>
          <p:cNvPicPr>
            <a:picLocks noChangeAspect="1"/>
          </p:cNvPicPr>
          <p:nvPr/>
        </p:nvPicPr>
        <p:blipFill>
          <a:blip r:embed="rId4"/>
          <a:stretch>
            <a:fillRect/>
          </a:stretch>
        </p:blipFill>
        <p:spPr>
          <a:xfrm>
            <a:off x="6199465" y="5719048"/>
            <a:ext cx="1018699" cy="1629847"/>
          </a:xfrm>
          <a:prstGeom prst="rect">
            <a:avLst/>
          </a:prstGeom>
        </p:spPr>
      </p:pic>
      <p:sp>
        <p:nvSpPr>
          <p:cNvPr id="11" name="Text 5"/>
          <p:cNvSpPr/>
          <p:nvPr/>
        </p:nvSpPr>
        <p:spPr>
          <a:xfrm>
            <a:off x="7523678" y="5922764"/>
            <a:ext cx="2546747" cy="318254"/>
          </a:xfrm>
          <a:prstGeom prst="rect">
            <a:avLst/>
          </a:prstGeom>
          <a:noFill/>
          <a:ln/>
        </p:spPr>
        <p:txBody>
          <a:bodyPr wrap="none" lIns="0" tIns="0" rIns="0" bIns="0" rtlCol="0" anchor="t"/>
          <a:lstStyle/>
          <a:p>
            <a:pPr algn="l" indent="0" marL="0">
              <a:lnSpc>
                <a:spcPts val="2500"/>
              </a:lnSpc>
              <a:buNone/>
            </a:pPr>
            <a:r>
              <a:rPr lang="en-US" sz="2000" dirty="0">
                <a:solidFill>
                  <a:srgbClr val="464646"/>
                </a:solidFill>
                <a:latin typeface="DM Sans Semi Bold" pitchFamily="34" charset="0"/>
                <a:ea typeface="DM Sans Semi Bold" pitchFamily="34" charset="-122"/>
                <a:cs typeface="DM Sans Semi Bold" pitchFamily="34" charset="-120"/>
              </a:rPr>
              <a:t>Achieving Healing</a:t>
            </a:r>
            <a:endParaRPr lang="en-US" sz="2000" dirty="0"/>
          </a:p>
        </p:txBody>
      </p:sp>
      <p:sp>
        <p:nvSpPr>
          <p:cNvPr id="12" name="Text 6"/>
          <p:cNvSpPr/>
          <p:nvPr/>
        </p:nvSpPr>
        <p:spPr>
          <a:xfrm>
            <a:off x="7523678" y="6363176"/>
            <a:ext cx="6393656" cy="325874"/>
          </a:xfrm>
          <a:prstGeom prst="rect">
            <a:avLst/>
          </a:prstGeom>
          <a:noFill/>
          <a:ln/>
        </p:spPr>
        <p:txBody>
          <a:bodyPr wrap="none" lIns="0" tIns="0" rIns="0" bIns="0" rtlCol="0" anchor="t"/>
          <a:lstStyle/>
          <a:p>
            <a:pPr algn="l" indent="0" marL="0">
              <a:lnSpc>
                <a:spcPts val="2550"/>
              </a:lnSpc>
              <a:buNone/>
            </a:pPr>
            <a:r>
              <a:rPr lang="en-US" sz="1600" dirty="0">
                <a:solidFill>
                  <a:srgbClr val="464646"/>
                </a:solidFill>
                <a:latin typeface="Inter Medium" pitchFamily="34" charset="0"/>
                <a:ea typeface="Inter Medium" pitchFamily="34" charset="-122"/>
                <a:cs typeface="Inter Medium" pitchFamily="34" charset="-120"/>
              </a:rPr>
              <a:t>Developed effective coping strategies and found inner peace.</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2539960"/>
            <a:ext cx="8778002" cy="708779"/>
          </a:xfrm>
          <a:prstGeom prst="rect">
            <a:avLst/>
          </a:prstGeom>
          <a:noFill/>
          <a:ln/>
        </p:spPr>
        <p:txBody>
          <a:bodyPr wrap="none" lIns="0" tIns="0" rIns="0" bIns="0" rtlCol="0" anchor="t"/>
          <a:lstStyle/>
          <a:p>
            <a:pPr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Partnerships and Collaborations</a:t>
            </a:r>
            <a:endParaRPr lang="en-US" sz="4450" dirty="0"/>
          </a:p>
        </p:txBody>
      </p:sp>
      <p:sp>
        <p:nvSpPr>
          <p:cNvPr id="3" name="Text 1"/>
          <p:cNvSpPr/>
          <p:nvPr/>
        </p:nvSpPr>
        <p:spPr>
          <a:xfrm>
            <a:off x="793790" y="3815715"/>
            <a:ext cx="3562826" cy="354330"/>
          </a:xfrm>
          <a:prstGeom prst="rect">
            <a:avLst/>
          </a:prstGeom>
          <a:noFill/>
          <a:ln/>
        </p:spPr>
        <p:txBody>
          <a:bodyPr wrap="none" lIns="0" tIns="0" rIns="0" bIns="0" rtlCol="0" anchor="t"/>
          <a:lstStyle/>
          <a:p>
            <a:pPr indent="0" marL="0">
              <a:lnSpc>
                <a:spcPts val="2750"/>
              </a:lnSpc>
              <a:buNone/>
            </a:pPr>
            <a:r>
              <a:rPr lang="en-US" sz="2200" dirty="0">
                <a:solidFill>
                  <a:srgbClr val="030303"/>
                </a:solidFill>
                <a:latin typeface="DM Sans Semi Bold" pitchFamily="34" charset="0"/>
                <a:ea typeface="DM Sans Semi Bold" pitchFamily="34" charset="-122"/>
                <a:cs typeface="DM Sans Semi Bold" pitchFamily="34" charset="-120"/>
              </a:rPr>
              <a:t>Community Organizations</a:t>
            </a:r>
            <a:endParaRPr lang="en-US" sz="2200" dirty="0"/>
          </a:p>
        </p:txBody>
      </p:sp>
      <p:sp>
        <p:nvSpPr>
          <p:cNvPr id="4" name="Text 2"/>
          <p:cNvSpPr/>
          <p:nvPr/>
        </p:nvSpPr>
        <p:spPr>
          <a:xfrm>
            <a:off x="793790" y="4396859"/>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Partnering with local nonprofits and support groups to reach underserved populations.</a:t>
            </a:r>
            <a:endParaRPr lang="en-US" sz="1750" dirty="0"/>
          </a:p>
        </p:txBody>
      </p:sp>
      <p:sp>
        <p:nvSpPr>
          <p:cNvPr id="5" name="Text 3"/>
          <p:cNvSpPr/>
          <p:nvPr/>
        </p:nvSpPr>
        <p:spPr>
          <a:xfrm>
            <a:off x="5332928" y="3815715"/>
            <a:ext cx="3427095" cy="354330"/>
          </a:xfrm>
          <a:prstGeom prst="rect">
            <a:avLst/>
          </a:prstGeom>
          <a:noFill/>
          <a:ln/>
        </p:spPr>
        <p:txBody>
          <a:bodyPr wrap="none" lIns="0" tIns="0" rIns="0" bIns="0" rtlCol="0" anchor="t"/>
          <a:lstStyle/>
          <a:p>
            <a:pPr indent="0" marL="0">
              <a:lnSpc>
                <a:spcPts val="2750"/>
              </a:lnSpc>
              <a:buNone/>
            </a:pPr>
            <a:r>
              <a:rPr lang="en-US" sz="2200" dirty="0">
                <a:solidFill>
                  <a:srgbClr val="030303"/>
                </a:solidFill>
                <a:latin typeface="DM Sans Semi Bold" pitchFamily="34" charset="0"/>
                <a:ea typeface="DM Sans Semi Bold" pitchFamily="34" charset="-122"/>
                <a:cs typeface="DM Sans Semi Bold" pitchFamily="34" charset="-120"/>
              </a:rPr>
              <a:t>Mental Health Advocates</a:t>
            </a:r>
            <a:endParaRPr lang="en-US" sz="2200" dirty="0"/>
          </a:p>
        </p:txBody>
      </p:sp>
      <p:sp>
        <p:nvSpPr>
          <p:cNvPr id="6" name="Text 4"/>
          <p:cNvSpPr/>
          <p:nvPr/>
        </p:nvSpPr>
        <p:spPr>
          <a:xfrm>
            <a:off x="5332928" y="4396859"/>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Collaborating with influential voices to destigmatize and promote mental wellness.</a:t>
            </a:r>
            <a:endParaRPr lang="en-US" sz="1750" dirty="0"/>
          </a:p>
        </p:txBody>
      </p:sp>
      <p:sp>
        <p:nvSpPr>
          <p:cNvPr id="7" name="Text 5"/>
          <p:cNvSpPr/>
          <p:nvPr/>
        </p:nvSpPr>
        <p:spPr>
          <a:xfrm>
            <a:off x="9872067" y="3815715"/>
            <a:ext cx="2835235" cy="354330"/>
          </a:xfrm>
          <a:prstGeom prst="rect">
            <a:avLst/>
          </a:prstGeom>
          <a:noFill/>
          <a:ln/>
        </p:spPr>
        <p:txBody>
          <a:bodyPr wrap="none" lIns="0" tIns="0" rIns="0" bIns="0" rtlCol="0" anchor="t"/>
          <a:lstStyle/>
          <a:p>
            <a:pPr indent="0" marL="0">
              <a:lnSpc>
                <a:spcPts val="2750"/>
              </a:lnSpc>
              <a:buNone/>
            </a:pPr>
            <a:r>
              <a:rPr lang="en-US" sz="2200" dirty="0">
                <a:solidFill>
                  <a:srgbClr val="030303"/>
                </a:solidFill>
                <a:latin typeface="DM Sans Semi Bold" pitchFamily="34" charset="0"/>
                <a:ea typeface="DM Sans Semi Bold" pitchFamily="34" charset="-122"/>
                <a:cs typeface="DM Sans Semi Bold" pitchFamily="34" charset="-120"/>
              </a:rPr>
              <a:t>Corporate Sponsors</a:t>
            </a:r>
            <a:endParaRPr lang="en-US" sz="2200" dirty="0"/>
          </a:p>
        </p:txBody>
      </p:sp>
      <p:sp>
        <p:nvSpPr>
          <p:cNvPr id="8" name="Text 6"/>
          <p:cNvSpPr/>
          <p:nvPr/>
        </p:nvSpPr>
        <p:spPr>
          <a:xfrm>
            <a:off x="9872067" y="4396859"/>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Securing funding and resources to expand our service offerings and accessibility.</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262188"/>
          </a:xfrm>
          <a:prstGeom prst="rect">
            <a:avLst/>
          </a:prstGeom>
        </p:spPr>
      </p:pic>
      <p:sp>
        <p:nvSpPr>
          <p:cNvPr id="3" name="Text 0"/>
          <p:cNvSpPr/>
          <p:nvPr/>
        </p:nvSpPr>
        <p:spPr>
          <a:xfrm>
            <a:off x="633412" y="2759869"/>
            <a:ext cx="13363575" cy="1131094"/>
          </a:xfrm>
          <a:prstGeom prst="rect">
            <a:avLst/>
          </a:prstGeom>
          <a:noFill/>
          <a:ln/>
        </p:spPr>
        <p:txBody>
          <a:bodyPr wrap="square" lIns="0" tIns="0" rIns="0" bIns="0" rtlCol="0" anchor="t"/>
          <a:lstStyle/>
          <a:p>
            <a:pPr indent="0" marL="0">
              <a:lnSpc>
                <a:spcPts val="4450"/>
              </a:lnSpc>
              <a:buNone/>
            </a:pPr>
            <a:r>
              <a:rPr lang="en-US" sz="3550" dirty="0">
                <a:solidFill>
                  <a:srgbClr val="030303"/>
                </a:solidFill>
                <a:latin typeface="DM Sans Semi Bold" pitchFamily="34" charset="0"/>
                <a:ea typeface="DM Sans Semi Bold" pitchFamily="34" charset="-122"/>
                <a:cs typeface="DM Sans Semi Bold" pitchFamily="34" charset="-120"/>
              </a:rPr>
              <a:t>The Road Ahead: Expanding Our Reach, Strengthening Our Impact</a:t>
            </a:r>
            <a:endParaRPr lang="en-US" sz="3550" dirty="0"/>
          </a:p>
        </p:txBody>
      </p:sp>
      <p:sp>
        <p:nvSpPr>
          <p:cNvPr id="4" name="Shape 1"/>
          <p:cNvSpPr/>
          <p:nvPr/>
        </p:nvSpPr>
        <p:spPr>
          <a:xfrm>
            <a:off x="633412" y="5947291"/>
            <a:ext cx="13363575" cy="22860"/>
          </a:xfrm>
          <a:prstGeom prst="roundRect">
            <a:avLst>
              <a:gd name="adj" fmla="val 118752"/>
            </a:avLst>
          </a:prstGeom>
          <a:solidFill>
            <a:srgbClr val="D8D4D4"/>
          </a:solidFill>
          <a:ln/>
        </p:spPr>
      </p:sp>
      <p:sp>
        <p:nvSpPr>
          <p:cNvPr id="5" name="Shape 2"/>
          <p:cNvSpPr/>
          <p:nvPr/>
        </p:nvSpPr>
        <p:spPr>
          <a:xfrm>
            <a:off x="3917633" y="5313878"/>
            <a:ext cx="22860" cy="633413"/>
          </a:xfrm>
          <a:prstGeom prst="roundRect">
            <a:avLst>
              <a:gd name="adj" fmla="val 118752"/>
            </a:avLst>
          </a:prstGeom>
          <a:solidFill>
            <a:srgbClr val="D8D4D4"/>
          </a:solidFill>
          <a:ln/>
        </p:spPr>
      </p:sp>
      <p:sp>
        <p:nvSpPr>
          <p:cNvPr id="6" name="Shape 3"/>
          <p:cNvSpPr/>
          <p:nvPr/>
        </p:nvSpPr>
        <p:spPr>
          <a:xfrm>
            <a:off x="3725466" y="5743694"/>
            <a:ext cx="407194" cy="407194"/>
          </a:xfrm>
          <a:prstGeom prst="roundRect">
            <a:avLst>
              <a:gd name="adj" fmla="val 6667"/>
            </a:avLst>
          </a:prstGeom>
          <a:solidFill>
            <a:srgbClr val="F2EEEE"/>
          </a:solidFill>
          <a:ln/>
        </p:spPr>
      </p:sp>
      <p:sp>
        <p:nvSpPr>
          <p:cNvPr id="7" name="Text 4"/>
          <p:cNvSpPr/>
          <p:nvPr/>
        </p:nvSpPr>
        <p:spPr>
          <a:xfrm>
            <a:off x="3881795" y="5811560"/>
            <a:ext cx="94536" cy="271463"/>
          </a:xfrm>
          <a:prstGeom prst="rect">
            <a:avLst/>
          </a:prstGeom>
          <a:noFill/>
          <a:ln/>
        </p:spPr>
        <p:txBody>
          <a:bodyPr wrap="none" lIns="0" tIns="0" rIns="0" bIns="0" rtlCol="0" anchor="t"/>
          <a:lstStyle/>
          <a:p>
            <a:pPr algn="ctr" indent="0" marL="0">
              <a:lnSpc>
                <a:spcPts val="2100"/>
              </a:lnSpc>
              <a:buNone/>
            </a:pPr>
            <a:r>
              <a:rPr lang="en-US" sz="2100" dirty="0">
                <a:solidFill>
                  <a:srgbClr val="464646"/>
                </a:solidFill>
                <a:latin typeface="DM Sans Semi Bold" pitchFamily="34" charset="0"/>
                <a:ea typeface="DM Sans Semi Bold" pitchFamily="34" charset="-122"/>
                <a:cs typeface="DM Sans Semi Bold" pitchFamily="34" charset="-120"/>
              </a:rPr>
              <a:t>1</a:t>
            </a:r>
            <a:endParaRPr lang="en-US" sz="2100" dirty="0"/>
          </a:p>
        </p:txBody>
      </p:sp>
      <p:sp>
        <p:nvSpPr>
          <p:cNvPr id="8" name="Text 5"/>
          <p:cNvSpPr/>
          <p:nvPr/>
        </p:nvSpPr>
        <p:spPr>
          <a:xfrm>
            <a:off x="2797969" y="4162425"/>
            <a:ext cx="2262188" cy="282773"/>
          </a:xfrm>
          <a:prstGeom prst="rect">
            <a:avLst/>
          </a:prstGeom>
          <a:noFill/>
          <a:ln/>
        </p:spPr>
        <p:txBody>
          <a:bodyPr wrap="none" lIns="0" tIns="0" rIns="0" bIns="0" rtlCol="0" anchor="t"/>
          <a:lstStyle/>
          <a:p>
            <a:pPr algn="ctr" indent="0" marL="0">
              <a:lnSpc>
                <a:spcPts val="2200"/>
              </a:lnSpc>
              <a:buNone/>
            </a:pPr>
            <a:r>
              <a:rPr lang="en-US" sz="1750" dirty="0">
                <a:solidFill>
                  <a:srgbClr val="464646"/>
                </a:solidFill>
                <a:latin typeface="DM Sans Semi Bold" pitchFamily="34" charset="0"/>
                <a:ea typeface="DM Sans Semi Bold" pitchFamily="34" charset="-122"/>
                <a:cs typeface="DM Sans Semi Bold" pitchFamily="34" charset="-120"/>
              </a:rPr>
              <a:t>Increase Access</a:t>
            </a:r>
            <a:endParaRPr lang="en-US" sz="1750" dirty="0"/>
          </a:p>
        </p:txBody>
      </p:sp>
      <p:sp>
        <p:nvSpPr>
          <p:cNvPr id="9" name="Text 6"/>
          <p:cNvSpPr/>
          <p:nvPr/>
        </p:nvSpPr>
        <p:spPr>
          <a:xfrm>
            <a:off x="814388" y="4553783"/>
            <a:ext cx="6229350" cy="579120"/>
          </a:xfrm>
          <a:prstGeom prst="rect">
            <a:avLst/>
          </a:prstGeom>
          <a:noFill/>
          <a:ln/>
        </p:spPr>
        <p:txBody>
          <a:bodyPr wrap="square" lIns="0" tIns="0" rIns="0" bIns="0" rtlCol="0" anchor="t"/>
          <a:lstStyle/>
          <a:p>
            <a:pPr algn="ctr" indent="0" marL="0">
              <a:lnSpc>
                <a:spcPts val="2250"/>
              </a:lnSpc>
              <a:buNone/>
            </a:pPr>
            <a:r>
              <a:rPr lang="en-US" sz="1400" dirty="0">
                <a:solidFill>
                  <a:srgbClr val="464646"/>
                </a:solidFill>
                <a:latin typeface="Inter Medium" pitchFamily="34" charset="0"/>
                <a:ea typeface="Inter Medium" pitchFamily="34" charset="-122"/>
                <a:cs typeface="Inter Medium" pitchFamily="34" charset="-120"/>
              </a:rPr>
              <a:t>Establish new Safe Mind hubs in underserved communities across the country.</a:t>
            </a:r>
            <a:endParaRPr lang="en-US" sz="1400" dirty="0"/>
          </a:p>
        </p:txBody>
      </p:sp>
      <p:sp>
        <p:nvSpPr>
          <p:cNvPr id="10" name="Shape 7"/>
          <p:cNvSpPr/>
          <p:nvPr/>
        </p:nvSpPr>
        <p:spPr>
          <a:xfrm>
            <a:off x="7303770" y="5947291"/>
            <a:ext cx="22860" cy="633413"/>
          </a:xfrm>
          <a:prstGeom prst="roundRect">
            <a:avLst>
              <a:gd name="adj" fmla="val 118752"/>
            </a:avLst>
          </a:prstGeom>
          <a:solidFill>
            <a:srgbClr val="D8D4D4"/>
          </a:solidFill>
          <a:ln/>
        </p:spPr>
      </p:sp>
      <p:sp>
        <p:nvSpPr>
          <p:cNvPr id="11" name="Shape 8"/>
          <p:cNvSpPr/>
          <p:nvPr/>
        </p:nvSpPr>
        <p:spPr>
          <a:xfrm>
            <a:off x="7111603" y="5743694"/>
            <a:ext cx="407194" cy="407194"/>
          </a:xfrm>
          <a:prstGeom prst="roundRect">
            <a:avLst>
              <a:gd name="adj" fmla="val 6667"/>
            </a:avLst>
          </a:prstGeom>
          <a:solidFill>
            <a:srgbClr val="F2EEEE"/>
          </a:solidFill>
          <a:ln/>
        </p:spPr>
      </p:sp>
      <p:sp>
        <p:nvSpPr>
          <p:cNvPr id="12" name="Text 9"/>
          <p:cNvSpPr/>
          <p:nvPr/>
        </p:nvSpPr>
        <p:spPr>
          <a:xfrm>
            <a:off x="7236857" y="5811560"/>
            <a:ext cx="156567" cy="271463"/>
          </a:xfrm>
          <a:prstGeom prst="rect">
            <a:avLst/>
          </a:prstGeom>
          <a:noFill/>
          <a:ln/>
        </p:spPr>
        <p:txBody>
          <a:bodyPr wrap="none" lIns="0" tIns="0" rIns="0" bIns="0" rtlCol="0" anchor="t"/>
          <a:lstStyle/>
          <a:p>
            <a:pPr algn="ctr" indent="0" marL="0">
              <a:lnSpc>
                <a:spcPts val="2100"/>
              </a:lnSpc>
              <a:buNone/>
            </a:pPr>
            <a:r>
              <a:rPr lang="en-US" sz="2100" dirty="0">
                <a:solidFill>
                  <a:srgbClr val="464646"/>
                </a:solidFill>
                <a:latin typeface="DM Sans Semi Bold" pitchFamily="34" charset="0"/>
                <a:ea typeface="DM Sans Semi Bold" pitchFamily="34" charset="-122"/>
                <a:cs typeface="DM Sans Semi Bold" pitchFamily="34" charset="-120"/>
              </a:rPr>
              <a:t>2</a:t>
            </a:r>
            <a:endParaRPr lang="en-US" sz="2100" dirty="0"/>
          </a:p>
        </p:txBody>
      </p:sp>
      <p:sp>
        <p:nvSpPr>
          <p:cNvPr id="13" name="Text 10"/>
          <p:cNvSpPr/>
          <p:nvPr/>
        </p:nvSpPr>
        <p:spPr>
          <a:xfrm>
            <a:off x="6184106" y="6761678"/>
            <a:ext cx="2262188" cy="282773"/>
          </a:xfrm>
          <a:prstGeom prst="rect">
            <a:avLst/>
          </a:prstGeom>
          <a:noFill/>
          <a:ln/>
        </p:spPr>
        <p:txBody>
          <a:bodyPr wrap="none" lIns="0" tIns="0" rIns="0" bIns="0" rtlCol="0" anchor="t"/>
          <a:lstStyle/>
          <a:p>
            <a:pPr algn="ctr" indent="0" marL="0">
              <a:lnSpc>
                <a:spcPts val="2200"/>
              </a:lnSpc>
              <a:buNone/>
            </a:pPr>
            <a:r>
              <a:rPr lang="en-US" sz="1750" dirty="0">
                <a:solidFill>
                  <a:srgbClr val="464646"/>
                </a:solidFill>
                <a:latin typeface="DM Sans Semi Bold" pitchFamily="34" charset="0"/>
                <a:ea typeface="DM Sans Semi Bold" pitchFamily="34" charset="-122"/>
                <a:cs typeface="DM Sans Semi Bold" pitchFamily="34" charset="-120"/>
              </a:rPr>
              <a:t>Enhance Services</a:t>
            </a:r>
            <a:endParaRPr lang="en-US" sz="1750" dirty="0"/>
          </a:p>
        </p:txBody>
      </p:sp>
      <p:sp>
        <p:nvSpPr>
          <p:cNvPr id="14" name="Text 11"/>
          <p:cNvSpPr/>
          <p:nvPr/>
        </p:nvSpPr>
        <p:spPr>
          <a:xfrm>
            <a:off x="4200525" y="7153037"/>
            <a:ext cx="6229350" cy="579120"/>
          </a:xfrm>
          <a:prstGeom prst="rect">
            <a:avLst/>
          </a:prstGeom>
          <a:noFill/>
          <a:ln/>
        </p:spPr>
        <p:txBody>
          <a:bodyPr wrap="square" lIns="0" tIns="0" rIns="0" bIns="0" rtlCol="0" anchor="t"/>
          <a:lstStyle/>
          <a:p>
            <a:pPr algn="ctr" indent="0" marL="0">
              <a:lnSpc>
                <a:spcPts val="2250"/>
              </a:lnSpc>
              <a:buNone/>
            </a:pPr>
            <a:r>
              <a:rPr lang="en-US" sz="1400" dirty="0">
                <a:solidFill>
                  <a:srgbClr val="464646"/>
                </a:solidFill>
                <a:latin typeface="Inter Medium" pitchFamily="34" charset="0"/>
                <a:ea typeface="Inter Medium" pitchFamily="34" charset="-122"/>
                <a:cs typeface="Inter Medium" pitchFamily="34" charset="-120"/>
              </a:rPr>
              <a:t>Develop innovative programs and resources to meet evolving mental health needs.</a:t>
            </a:r>
            <a:endParaRPr lang="en-US" sz="1400" dirty="0"/>
          </a:p>
        </p:txBody>
      </p:sp>
      <p:sp>
        <p:nvSpPr>
          <p:cNvPr id="15" name="Shape 12"/>
          <p:cNvSpPr/>
          <p:nvPr/>
        </p:nvSpPr>
        <p:spPr>
          <a:xfrm>
            <a:off x="10689908" y="5313878"/>
            <a:ext cx="22860" cy="633413"/>
          </a:xfrm>
          <a:prstGeom prst="roundRect">
            <a:avLst>
              <a:gd name="adj" fmla="val 118752"/>
            </a:avLst>
          </a:prstGeom>
          <a:solidFill>
            <a:srgbClr val="D8D4D4"/>
          </a:solidFill>
          <a:ln/>
        </p:spPr>
      </p:sp>
      <p:sp>
        <p:nvSpPr>
          <p:cNvPr id="16" name="Shape 13"/>
          <p:cNvSpPr/>
          <p:nvPr/>
        </p:nvSpPr>
        <p:spPr>
          <a:xfrm>
            <a:off x="10497741" y="5743694"/>
            <a:ext cx="407194" cy="407194"/>
          </a:xfrm>
          <a:prstGeom prst="roundRect">
            <a:avLst>
              <a:gd name="adj" fmla="val 6667"/>
            </a:avLst>
          </a:prstGeom>
          <a:solidFill>
            <a:srgbClr val="F2EEEE"/>
          </a:solidFill>
          <a:ln/>
        </p:spPr>
      </p:sp>
      <p:sp>
        <p:nvSpPr>
          <p:cNvPr id="17" name="Text 14"/>
          <p:cNvSpPr/>
          <p:nvPr/>
        </p:nvSpPr>
        <p:spPr>
          <a:xfrm>
            <a:off x="10620018" y="5811560"/>
            <a:ext cx="162639" cy="271463"/>
          </a:xfrm>
          <a:prstGeom prst="rect">
            <a:avLst/>
          </a:prstGeom>
          <a:noFill/>
          <a:ln/>
        </p:spPr>
        <p:txBody>
          <a:bodyPr wrap="none" lIns="0" tIns="0" rIns="0" bIns="0" rtlCol="0" anchor="t"/>
          <a:lstStyle/>
          <a:p>
            <a:pPr algn="ctr" indent="0" marL="0">
              <a:lnSpc>
                <a:spcPts val="2100"/>
              </a:lnSpc>
              <a:buNone/>
            </a:pPr>
            <a:r>
              <a:rPr lang="en-US" sz="2100" dirty="0">
                <a:solidFill>
                  <a:srgbClr val="464646"/>
                </a:solidFill>
                <a:latin typeface="DM Sans Semi Bold" pitchFamily="34" charset="0"/>
                <a:ea typeface="DM Sans Semi Bold" pitchFamily="34" charset="-122"/>
                <a:cs typeface="DM Sans Semi Bold" pitchFamily="34" charset="-120"/>
              </a:rPr>
              <a:t>3</a:t>
            </a:r>
            <a:endParaRPr lang="en-US" sz="2100" dirty="0"/>
          </a:p>
        </p:txBody>
      </p:sp>
      <p:sp>
        <p:nvSpPr>
          <p:cNvPr id="18" name="Text 15"/>
          <p:cNvSpPr/>
          <p:nvPr/>
        </p:nvSpPr>
        <p:spPr>
          <a:xfrm>
            <a:off x="9570244" y="4162425"/>
            <a:ext cx="2262188" cy="282773"/>
          </a:xfrm>
          <a:prstGeom prst="rect">
            <a:avLst/>
          </a:prstGeom>
          <a:noFill/>
          <a:ln/>
        </p:spPr>
        <p:txBody>
          <a:bodyPr wrap="none" lIns="0" tIns="0" rIns="0" bIns="0" rtlCol="0" anchor="t"/>
          <a:lstStyle/>
          <a:p>
            <a:pPr algn="ctr" indent="0" marL="0">
              <a:lnSpc>
                <a:spcPts val="2200"/>
              </a:lnSpc>
              <a:buNone/>
            </a:pPr>
            <a:r>
              <a:rPr lang="en-US" sz="1750" dirty="0">
                <a:solidFill>
                  <a:srgbClr val="464646"/>
                </a:solidFill>
                <a:latin typeface="DM Sans Semi Bold" pitchFamily="34" charset="0"/>
                <a:ea typeface="DM Sans Semi Bold" pitchFamily="34" charset="-122"/>
                <a:cs typeface="DM Sans Semi Bold" pitchFamily="34" charset="-120"/>
              </a:rPr>
              <a:t>Foster Collaboration</a:t>
            </a:r>
            <a:endParaRPr lang="en-US" sz="1750" dirty="0"/>
          </a:p>
        </p:txBody>
      </p:sp>
      <p:sp>
        <p:nvSpPr>
          <p:cNvPr id="19" name="Text 16"/>
          <p:cNvSpPr/>
          <p:nvPr/>
        </p:nvSpPr>
        <p:spPr>
          <a:xfrm>
            <a:off x="7586663" y="4553783"/>
            <a:ext cx="6229350" cy="579120"/>
          </a:xfrm>
          <a:prstGeom prst="rect">
            <a:avLst/>
          </a:prstGeom>
          <a:noFill/>
          <a:ln/>
        </p:spPr>
        <p:txBody>
          <a:bodyPr wrap="square" lIns="0" tIns="0" rIns="0" bIns="0" rtlCol="0" anchor="t"/>
          <a:lstStyle/>
          <a:p>
            <a:pPr algn="ctr" indent="0" marL="0">
              <a:lnSpc>
                <a:spcPts val="2250"/>
              </a:lnSpc>
              <a:buNone/>
            </a:pPr>
            <a:r>
              <a:rPr lang="en-US" sz="1400" dirty="0">
                <a:solidFill>
                  <a:srgbClr val="464646"/>
                </a:solidFill>
                <a:latin typeface="Inter Medium" pitchFamily="34" charset="0"/>
                <a:ea typeface="Inter Medium" pitchFamily="34" charset="-122"/>
                <a:cs typeface="Inter Medium" pitchFamily="34" charset="-120"/>
              </a:rPr>
              <a:t>Deepen partnerships with organizations aligned with our mission and values.</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2024-10-07T02:25:31Z</dcterms:created>
  <dcterms:modified xsi:type="dcterms:W3CDTF">2024-10-07T02:25:31Z</dcterms:modified>
</cp:coreProperties>
</file>